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45"/>
  </p:notesMasterIdLst>
  <p:sldIdLst>
    <p:sldId id="1928" r:id="rId2"/>
    <p:sldId id="1904" r:id="rId3"/>
    <p:sldId id="1684" r:id="rId4"/>
    <p:sldId id="1755" r:id="rId5"/>
    <p:sldId id="1817" r:id="rId6"/>
    <p:sldId id="1756" r:id="rId7"/>
    <p:sldId id="1820" r:id="rId8"/>
    <p:sldId id="1821" r:id="rId9"/>
    <p:sldId id="1757" r:id="rId10"/>
    <p:sldId id="1822" r:id="rId11"/>
    <p:sldId id="1754" r:id="rId12"/>
    <p:sldId id="1823" r:id="rId13"/>
    <p:sldId id="1824" r:id="rId14"/>
    <p:sldId id="1825" r:id="rId15"/>
    <p:sldId id="1761" r:id="rId16"/>
    <p:sldId id="1826" r:id="rId17"/>
    <p:sldId id="1762" r:id="rId18"/>
    <p:sldId id="1753" r:id="rId19"/>
    <p:sldId id="1929" r:id="rId20"/>
    <p:sldId id="1766" r:id="rId21"/>
    <p:sldId id="1767" r:id="rId22"/>
    <p:sldId id="1807" r:id="rId23"/>
    <p:sldId id="1808" r:id="rId24"/>
    <p:sldId id="1809" r:id="rId25"/>
    <p:sldId id="1752" r:id="rId26"/>
    <p:sldId id="1769" r:id="rId27"/>
    <p:sldId id="1770" r:id="rId28"/>
    <p:sldId id="1789" r:id="rId29"/>
    <p:sldId id="1832" r:id="rId30"/>
    <p:sldId id="1790" r:id="rId31"/>
    <p:sldId id="1794" r:id="rId32"/>
    <p:sldId id="1810" r:id="rId33"/>
    <p:sldId id="1797" r:id="rId34"/>
    <p:sldId id="1798" r:id="rId35"/>
    <p:sldId id="1799" r:id="rId36"/>
    <p:sldId id="1800" r:id="rId37"/>
    <p:sldId id="1811" r:id="rId38"/>
    <p:sldId id="1812" r:id="rId39"/>
    <p:sldId id="1813" r:id="rId40"/>
    <p:sldId id="1814" r:id="rId41"/>
    <p:sldId id="1815" r:id="rId42"/>
    <p:sldId id="1795" r:id="rId43"/>
    <p:sldId id="179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CE4C36-A7E5-4CEF-A605-514EA2676C69}" v="4" dt="2021-03-11T00:43:34.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8" autoAdjust="0"/>
    <p:restoredTop sz="85890" autoAdjust="0"/>
  </p:normalViewPr>
  <p:slideViewPr>
    <p:cSldViewPr snapToGrid="0">
      <p:cViewPr varScale="1">
        <p:scale>
          <a:sx n="114" d="100"/>
          <a:sy n="114" d="100"/>
        </p:scale>
        <p:origin x="30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4/26/2021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virtual-machines/linux/login-using-aad" TargetMode="External"/><Relationship Id="rId7" Type="http://schemas.openxmlformats.org/officeDocument/2006/relationships/hyperlink" Target="https://docs.microsoft.com/en-us/azure/active-directory/saas-apps/tutorial-lis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active-directory/manage-apps/application-proxy" TargetMode="External"/><Relationship Id="rId5" Type="http://schemas.openxmlformats.org/officeDocument/2006/relationships/hyperlink" Target="https://docs.microsoft.com/en-us/azure/active-directory/saas-apps/google-apps-tutorial" TargetMode="External"/><Relationship Id="rId4" Type="http://schemas.openxmlformats.org/officeDocument/2006/relationships/hyperlink" Target="https://docs.microsoft.com/en-us/azure/active-directory/saas-apps/amazon-web-service-tutoria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protocols"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docs.microsoft.com/en-us/azure/active-directory/develop/v2-saml-bearer-assertion" TargetMode="External"/><Relationship Id="rId4" Type="http://schemas.openxmlformats.org/officeDocument/2006/relationships/hyperlink" Target="https://docs.microsoft.com/en-us/azure/active-directory/develop/v2-protocols-oidc"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active-directory/hybrid/choose-ad-authn#comparing-method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management-group-acces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howto-conditional-access-policy-block-legac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sync-configure-filte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Use cross-platform credential management</a:t>
            </a:r>
          </a:p>
          <a:p>
            <a:pPr algn="l"/>
            <a:r>
              <a:rPr lang="en-US" b="1" i="0" dirty="0">
                <a:solidFill>
                  <a:srgbClr val="171717"/>
                </a:solidFill>
                <a:effectLst/>
                <a:latin typeface="Segoe UI" panose="020B0502040204020203" pitchFamily="34" charset="0"/>
              </a:rPr>
              <a:t>https://docs.microsoft.com/en-us/azure/architecture/framework/security/identity#use-cross-platform-credential-management</a:t>
            </a:r>
          </a:p>
          <a:p>
            <a:pPr algn="l"/>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Use a single identity provider for authenticating all platforms (Windows, Linux, and others) and cloud services.</a:t>
            </a:r>
          </a:p>
          <a:p>
            <a:pPr algn="l"/>
            <a:r>
              <a:rPr lang="en-US" b="0" i="0" dirty="0">
                <a:solidFill>
                  <a:srgbClr val="171717"/>
                </a:solidFill>
                <a:effectLst/>
                <a:latin typeface="Segoe UI" panose="020B0502040204020203" pitchFamily="34" charset="0"/>
              </a:rPr>
              <a:t>A single identity provider for all enterprise assets will simplify management and security, minimizing the risk of oversights or human mistakes. Deploying multiple identity solutions (or an incomplete solution) can result in unenforceable password policies, passwords not reset after a breach, proliferation of passwords (often stored insecurely), and former employees retaining passwords after termination.</a:t>
            </a:r>
          </a:p>
          <a:p>
            <a:pPr algn="l"/>
            <a:r>
              <a:rPr lang="en-US" b="0" i="0" dirty="0">
                <a:solidFill>
                  <a:srgbClr val="171717"/>
                </a:solidFill>
                <a:effectLst/>
                <a:latin typeface="Segoe UI" panose="020B0502040204020203" pitchFamily="34" charset="0"/>
              </a:rPr>
              <a:t>For example, Azure Active Directory can be used to authenticate Windows, </a:t>
            </a:r>
            <a:r>
              <a:rPr lang="en-US" b="0" i="0" u="none" strike="noStrike" dirty="0">
                <a:solidFill>
                  <a:srgbClr val="171717"/>
                </a:solidFill>
                <a:effectLst/>
                <a:latin typeface="Segoe UI" panose="020B0502040204020203" pitchFamily="34" charset="0"/>
                <a:hlinkClick r:id="rId3"/>
              </a:rPr>
              <a:t>Linux</a:t>
            </a:r>
            <a:r>
              <a:rPr lang="en-US" b="0" i="0" dirty="0">
                <a:solidFill>
                  <a:srgbClr val="171717"/>
                </a:solidFill>
                <a:effectLst/>
                <a:latin typeface="Segoe UI" panose="020B0502040204020203" pitchFamily="34" charset="0"/>
              </a:rPr>
              <a:t>, Azure, Office 365, </a:t>
            </a:r>
            <a:r>
              <a:rPr lang="en-US" b="0" i="0" u="none" strike="noStrike" dirty="0">
                <a:solidFill>
                  <a:srgbClr val="171717"/>
                </a:solidFill>
                <a:effectLst/>
                <a:latin typeface="Segoe UI" panose="020B0502040204020203" pitchFamily="34" charset="0"/>
                <a:hlinkClick r:id="rId4"/>
              </a:rPr>
              <a:t>Amazon Web Services (AWS)</a:t>
            </a:r>
            <a:r>
              <a:rPr lang="en-US" b="0" i="0" dirty="0">
                <a:solidFill>
                  <a:srgbClr val="171717"/>
                </a:solidFill>
                <a:effectLst/>
                <a:latin typeface="Segoe UI" panose="020B0502040204020203" pitchFamily="34" charset="0"/>
              </a:rPr>
              <a:t>, </a:t>
            </a:r>
            <a:r>
              <a:rPr lang="en-US" b="0" i="0" u="none" strike="noStrike" dirty="0">
                <a:solidFill>
                  <a:srgbClr val="171717"/>
                </a:solidFill>
                <a:effectLst/>
                <a:latin typeface="Segoe UI" panose="020B0502040204020203" pitchFamily="34" charset="0"/>
                <a:hlinkClick r:id="rId5"/>
              </a:rPr>
              <a:t>Google Services</a:t>
            </a:r>
            <a:r>
              <a:rPr lang="en-US" b="0" i="0" dirty="0">
                <a:solidFill>
                  <a:srgbClr val="171717"/>
                </a:solidFill>
                <a:effectLst/>
                <a:latin typeface="Segoe UI" panose="020B0502040204020203" pitchFamily="34" charset="0"/>
              </a:rPr>
              <a:t>, (remote access to) </a:t>
            </a:r>
            <a:r>
              <a:rPr lang="en-US" b="0" i="0" u="none" strike="noStrike" dirty="0">
                <a:solidFill>
                  <a:srgbClr val="171717"/>
                </a:solidFill>
                <a:effectLst/>
                <a:latin typeface="Segoe UI" panose="020B0502040204020203" pitchFamily="34" charset="0"/>
                <a:hlinkClick r:id="rId6"/>
              </a:rPr>
              <a:t>legacy on-premises applications</a:t>
            </a:r>
            <a:r>
              <a:rPr lang="en-US" b="0" i="0" dirty="0">
                <a:solidFill>
                  <a:srgbClr val="171717"/>
                </a:solidFill>
                <a:effectLst/>
                <a:latin typeface="Segoe UI" panose="020B0502040204020203" pitchFamily="34" charset="0"/>
              </a:rPr>
              <a:t>, and third-party </a:t>
            </a:r>
            <a:r>
              <a:rPr lang="en-US" b="0" i="0" u="none" strike="noStrike" dirty="0">
                <a:solidFill>
                  <a:srgbClr val="171717"/>
                </a:solidFill>
                <a:effectLst/>
                <a:latin typeface="Segoe UI" panose="020B0502040204020203" pitchFamily="34" charset="0"/>
                <a:hlinkClick r:id="rId7"/>
              </a:rPr>
              <a:t>Software as a Service providers</a:t>
            </a:r>
            <a:r>
              <a:rPr lang="en-US" b="0" i="0" dirty="0">
                <a:solidFill>
                  <a:srgbClr val="171717"/>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 action="ppaction://noaction"/>
              </a:rPr>
              <a:t>https://www.oauth.com/</a:t>
            </a:r>
          </a:p>
          <a:p>
            <a:r>
              <a:rPr lang="en-US" dirty="0">
                <a:hlinkClick r:id="" action="ppaction://noaction"/>
              </a:rPr>
              <a:t>https://openid.net/connect/</a:t>
            </a:r>
            <a:endParaRPr lang="en-US" dirty="0"/>
          </a:p>
          <a:p>
            <a:endParaRPr lang="en-US" dirty="0"/>
          </a:p>
          <a:p>
            <a:pPr algn="l">
              <a:buFont typeface="Arial" panose="020B0604020202020204" pitchFamily="34" charset="0"/>
              <a:buChar char="•"/>
            </a:pPr>
            <a:r>
              <a:rPr lang="en-US" b="1" i="0" dirty="0">
                <a:solidFill>
                  <a:srgbClr val="171717"/>
                </a:solidFill>
                <a:effectLst/>
                <a:latin typeface="Segoe UI" panose="020B0502040204020203" pitchFamily="34" charset="0"/>
              </a:rPr>
              <a:t>OAuth vs OpenID Connect</a:t>
            </a:r>
            <a:r>
              <a:rPr lang="en-US" b="0" i="0" dirty="0">
                <a:solidFill>
                  <a:srgbClr val="171717"/>
                </a:solidFill>
                <a:effectLst/>
                <a:latin typeface="Segoe UI" panose="020B0502040204020203" pitchFamily="34" charset="0"/>
              </a:rPr>
              <a:t>: OAuth is used for authorization and OpenID Connect (OIDC) is used for authentication. OpenID Connect is built on top of OAuth 2.0, so the terminology and flow are similar between the two. You can even both authenticate a user (using OpenID Connect) and get authorization to access a protected resource that the user owns (using OAuth 2.0) in one request. For more information, see </a:t>
            </a:r>
            <a:r>
              <a:rPr lang="en-US" b="0" i="0" u="none" strike="noStrike" dirty="0">
                <a:solidFill>
                  <a:srgbClr val="171717"/>
                </a:solidFill>
                <a:effectLst/>
                <a:latin typeface="Segoe UI" panose="020B0502040204020203" pitchFamily="34" charset="0"/>
                <a:hlinkClick r:id="rId3"/>
              </a:rPr>
              <a:t>OAuth 2.0 and OpenID Connect protocols</a:t>
            </a:r>
            <a:r>
              <a:rPr lang="en-US" b="0" i="0" dirty="0">
                <a:solidFill>
                  <a:srgbClr val="171717"/>
                </a:solidFill>
                <a:effectLst/>
                <a:latin typeface="Segoe UI" panose="020B0502040204020203" pitchFamily="34" charset="0"/>
              </a:rPr>
              <a:t> and </a:t>
            </a:r>
            <a:r>
              <a:rPr lang="en-US" b="0" i="0" u="none" strike="noStrike" dirty="0">
                <a:solidFill>
                  <a:srgbClr val="171717"/>
                </a:solidFill>
                <a:effectLst/>
                <a:latin typeface="Segoe UI" panose="020B0502040204020203" pitchFamily="34" charset="0"/>
                <a:hlinkClick r:id="rId4"/>
              </a:rPr>
              <a:t>OpenID Connect protocol</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OAuth vs SAML</a:t>
            </a:r>
            <a:r>
              <a:rPr lang="en-US" b="0" i="0" dirty="0">
                <a:solidFill>
                  <a:srgbClr val="171717"/>
                </a:solidFill>
                <a:effectLst/>
                <a:latin typeface="Segoe UI" panose="020B0502040204020203" pitchFamily="34" charset="0"/>
              </a:rPr>
              <a:t>: OAuth is used for authorization and SAML is used for authentication. See </a:t>
            </a:r>
            <a:r>
              <a:rPr lang="en-US" b="0" i="0" u="none" strike="noStrike" dirty="0">
                <a:solidFill>
                  <a:srgbClr val="171717"/>
                </a:solidFill>
                <a:effectLst/>
                <a:latin typeface="Segoe UI" panose="020B0502040204020203" pitchFamily="34" charset="0"/>
                <a:hlinkClick r:id="rId5"/>
              </a:rPr>
              <a:t>Microsoft identity platform and OAuth 2.0 SAML bearer assertion flow</a:t>
            </a:r>
            <a:r>
              <a:rPr lang="en-US" b="0" i="0" dirty="0">
                <a:solidFill>
                  <a:srgbClr val="171717"/>
                </a:solidFill>
                <a:effectLst/>
                <a:latin typeface="Segoe UI" panose="020B0502040204020203" pitchFamily="34" charset="0"/>
              </a:rPr>
              <a:t> for more information on how the two protocols can be used together to both authenticate a user (using SAML) and get authorization to access a protected resource (using OAuth 2.0).</a:t>
            </a:r>
          </a:p>
          <a:p>
            <a:pPr algn="l">
              <a:buFont typeface="Arial" panose="020B0604020202020204" pitchFamily="34" charset="0"/>
              <a:buChar char="•"/>
            </a:pPr>
            <a:r>
              <a:rPr lang="en-US" b="1" i="0" dirty="0">
                <a:solidFill>
                  <a:srgbClr val="171717"/>
                </a:solidFill>
                <a:effectLst/>
                <a:latin typeface="Segoe UI" panose="020B0502040204020203" pitchFamily="34" charset="0"/>
              </a:rPr>
              <a:t>OpenID Connect vs SAML</a:t>
            </a:r>
            <a:r>
              <a:rPr lang="en-US" b="0" i="0" dirty="0">
                <a:solidFill>
                  <a:srgbClr val="171717"/>
                </a:solidFill>
                <a:effectLst/>
                <a:latin typeface="Segoe UI" panose="020B0502040204020203" pitchFamily="34" charset="0"/>
              </a:rPr>
              <a:t>: Both OpenID Connect and SAML are used to authenticate a user and are used to enable Single Sign On. SAML authentication is commonly used with identity providers such as Active Directory Federation Services (ADFS) federated to Azure AD and is therefore frequently used in enterprise applications. OpenID Connect is commonly used for apps that are purely in the cloud, such as mobile apps, web sites, and web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Password complexity rules</a:t>
            </a:r>
            <a:r>
              <a:rPr lang="en-US" b="0" i="0" u="none" strike="noStrike" dirty="0">
                <a:effectLst/>
                <a:latin typeface="Segoe UI Light" panose="020B0502040204020203" pitchFamily="34" charset="0"/>
                <a:cs typeface="Segoe UI Light" panose="020B0502040204020203" pitchFamily="34" charset="0"/>
              </a:rPr>
              <a:t>. Forces users to generate hard(er)-to-guess passwords.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Password expiration rules</a:t>
            </a:r>
            <a:r>
              <a:rPr lang="en-US" b="0" i="0" u="none" strike="noStrike" dirty="0">
                <a:effectLst/>
                <a:latin typeface="Segoe UI Light" panose="020B0502040204020203" pitchFamily="34" charset="0"/>
                <a:cs typeface="Segoe UI Light" panose="020B0502040204020203" pitchFamily="34" charset="0"/>
              </a:rPr>
              <a:t>. Forces users to change their passwords on a periodic basis.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Self-service password reset (SSPR)</a:t>
            </a:r>
            <a:r>
              <a:rPr lang="en-US" b="0" i="0" u="none" strike="noStrike" dirty="0">
                <a:effectLst/>
                <a:latin typeface="Segoe UI Light" panose="020B0502040204020203" pitchFamily="34" charset="0"/>
                <a:cs typeface="Segoe UI Light" panose="020B0502040204020203" pitchFamily="34" charset="0"/>
              </a:rPr>
              <a:t>. Allows users to self-serve and reset their password if they have forgotten it without involving an IT department.</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Identity Protection</a:t>
            </a:r>
            <a:r>
              <a:rPr lang="en-US" b="0" i="0" u="none" strike="noStrike" dirty="0">
                <a:effectLst/>
                <a:latin typeface="Segoe UI Light" panose="020B0502040204020203" pitchFamily="34" charset="0"/>
                <a:cs typeface="Segoe UI Light" panose="020B0502040204020203" pitchFamily="34" charset="0"/>
              </a:rPr>
              <a:t>. Protects identities by using risk-based policies that automatically respond to risky behaviors… can automatically block or initiate remediations.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password protection</a:t>
            </a:r>
            <a:r>
              <a:rPr lang="en-US" b="0" i="0" u="none" strike="noStrike" dirty="0">
                <a:effectLst/>
                <a:latin typeface="Segoe UI Light" panose="020B0502040204020203" pitchFamily="34" charset="0"/>
                <a:cs typeface="Segoe UI Light" panose="020B0502040204020203" pitchFamily="34" charset="0"/>
              </a:rPr>
              <a:t>. Blocks commonly used and compromised passwords via a globally banned-password list.</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smart lockout</a:t>
            </a:r>
            <a:r>
              <a:rPr lang="en-US" b="0" i="0" u="none" strike="noStrike" dirty="0">
                <a:effectLst/>
                <a:latin typeface="Segoe UI Light" panose="020B0502040204020203" pitchFamily="34" charset="0"/>
                <a:cs typeface="Segoe UI Light" panose="020B0502040204020203" pitchFamily="34" charset="0"/>
              </a:rPr>
              <a:t>. Locks out malicious hackers trying to guess user passwords or using brute-force method.</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Application Proxy</a:t>
            </a:r>
            <a:r>
              <a:rPr lang="en-US" b="0" i="0" u="none" strike="noStrike" dirty="0">
                <a:effectLst/>
                <a:latin typeface="Segoe UI Light" panose="020B0502040204020203" pitchFamily="34" charset="0"/>
                <a:cs typeface="Segoe UI Light" panose="020B0502040204020203" pitchFamily="34" charset="0"/>
              </a:rPr>
              <a:t>. Provisions security-enhanced remote access to on-premises web applications.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Single sign-on (SSO)</a:t>
            </a:r>
            <a:r>
              <a:rPr lang="en-US" b="0" i="0" u="none" strike="noStrike" dirty="0">
                <a:effectLst/>
                <a:latin typeface="Segoe UI Light" panose="020B0502040204020203" pitchFamily="34" charset="0"/>
                <a:cs typeface="Segoe UI Light" panose="020B0502040204020203" pitchFamily="34" charset="0"/>
              </a:rPr>
              <a:t>. Access applications using a single sign-on.</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Azure AD Connect</a:t>
            </a:r>
            <a:r>
              <a:rPr lang="en-US" b="0" i="0" u="none" strike="noStrike" dirty="0">
                <a:effectLst/>
                <a:latin typeface="Segoe UI Light" panose="020B0502040204020203" pitchFamily="34" charset="0"/>
                <a:cs typeface="Segoe UI Light" panose="020B0502040204020203" pitchFamily="34" charset="0"/>
              </a:rPr>
              <a:t>. Create and manage a single identity for each user across a hybrid enterprise.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dirty="0">
                <a:latin typeface="Segoe UI Light" panose="020B0502040204020203" pitchFamily="34" charset="0"/>
                <a:cs typeface="Segoe UI Light" panose="020B0502040204020203" pitchFamily="34" charset="0"/>
              </a:rPr>
              <a:t>MFA falls into </a:t>
            </a:r>
            <a:r>
              <a:rPr lang="en-US" b="0" i="0" u="none" strike="noStrike" dirty="0">
                <a:effectLst/>
                <a:latin typeface="Segoe UI Light" panose="020B0502040204020203" pitchFamily="34" charset="0"/>
                <a:cs typeface="Segoe UI Light" panose="020B0502040204020203" pitchFamily="34" charset="0"/>
              </a:rPr>
              <a:t>three categories:</a:t>
            </a:r>
          </a:p>
          <a:p>
            <a:pPr algn="l">
              <a:spcAft>
                <a:spcPts val="12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Something you know</a:t>
            </a:r>
            <a:r>
              <a:rPr lang="en-US" b="0" i="0" u="none" strike="noStrike" dirty="0">
                <a:effectLst/>
                <a:latin typeface="Segoe UI Light" panose="020B0502040204020203" pitchFamily="34" charset="0"/>
                <a:cs typeface="Segoe UI Light" panose="020B0502040204020203" pitchFamily="34" charset="0"/>
              </a:rPr>
              <a:t> - which might be a password or the answer to a security question.</a:t>
            </a:r>
          </a:p>
          <a:p>
            <a:pPr algn="l">
              <a:spcAft>
                <a:spcPts val="12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Something you possess</a:t>
            </a:r>
            <a:r>
              <a:rPr lang="en-US" b="0" i="0" u="none" strike="noStrike" dirty="0">
                <a:effectLst/>
                <a:latin typeface="Segoe UI Light" panose="020B0502040204020203" pitchFamily="34" charset="0"/>
                <a:cs typeface="Segoe UI Light" panose="020B0502040204020203" pitchFamily="34" charset="0"/>
              </a:rPr>
              <a:t> - which might be a mobile app that receives a notification or a token-generating device.</a:t>
            </a:r>
          </a:p>
          <a:p>
            <a:pPr algn="l">
              <a:spcAft>
                <a:spcPts val="12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Something you are</a:t>
            </a:r>
            <a:r>
              <a:rPr lang="en-US" b="0" i="0" u="none" strike="noStrike" dirty="0">
                <a:effectLst/>
                <a:latin typeface="Segoe UI Light" panose="020B0502040204020203" pitchFamily="34" charset="0"/>
                <a:cs typeface="Segoe UI Light" panose="020B0502040204020203" pitchFamily="34" charset="0"/>
              </a:rPr>
              <a:t> - which typically is a biometric property, such as a fingerprint or face scan used on many mobile devices.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Conditional Access policies are if-then statements…  ie, A payroll manager wants to access the payroll application and is required to perform multi-factor authentication to access it.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4/26/2021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Use strong authentication</a:t>
            </a:r>
          </a:p>
          <a:p>
            <a:pPr algn="l">
              <a:spcAft>
                <a:spcPts val="1200"/>
              </a:spcAft>
            </a:pPr>
            <a:r>
              <a:rPr lang="en-US" dirty="0">
                <a:latin typeface="Segoe UI Light" panose="020B0502040204020203" pitchFamily="34" charset="0"/>
                <a:cs typeface="Segoe UI Light" panose="020B0502040204020203" pitchFamily="34" charset="0"/>
              </a:rPr>
              <a:t>U</a:t>
            </a:r>
            <a:r>
              <a:rPr lang="en-US" b="0" i="0" u="none" strike="noStrike" dirty="0">
                <a:effectLst/>
                <a:latin typeface="Segoe UI Light" panose="020B0502040204020203" pitchFamily="34" charset="0"/>
                <a:cs typeface="Segoe UI Light" panose="020B0502040204020203" pitchFamily="34" charset="0"/>
              </a:rPr>
              <a:t>se one-click enablement with Azure AD Security Defaults. </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Ban common passwords and turn off traditional complexity, and expiration rules.</a:t>
            </a:r>
          </a:p>
          <a:p>
            <a:pPr>
              <a:spcAft>
                <a:spcPts val="1200"/>
              </a:spcAft>
            </a:pPr>
            <a:r>
              <a:rPr lang="en-US" b="0" i="0" u="none" strike="noStrike" dirty="0">
                <a:effectLst/>
                <a:latin typeface="Segoe UI Light" panose="020B0502040204020203" pitchFamily="34" charset="0"/>
                <a:cs typeface="Segoe UI Light" panose="020B0502040204020203" pitchFamily="34" charset="0"/>
              </a:rPr>
              <a:t>Azure AD's dynamic banned password feature uses current attacker behavior to prevent users from setting passwords that can easily be guessed.</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Protect against leaked credentials</a:t>
            </a:r>
          </a:p>
          <a:p>
            <a:pPr>
              <a:spcAft>
                <a:spcPts val="1200"/>
              </a:spcAft>
            </a:pPr>
            <a:r>
              <a:rPr lang="en-US" dirty="0">
                <a:latin typeface="Segoe UI Light" panose="020B0502040204020203" pitchFamily="34" charset="0"/>
                <a:cs typeface="Segoe UI Light" panose="020B0502040204020203" pitchFamily="34" charset="0"/>
              </a:rPr>
              <a:t>See the </a:t>
            </a:r>
            <a:r>
              <a:rPr lang="en-US" b="1" dirty="0">
                <a:latin typeface="Segoe UI Light" panose="020B0502040204020203" pitchFamily="34" charset="0"/>
                <a:cs typeface="Segoe UI Light" panose="020B0502040204020203" pitchFamily="34" charset="0"/>
              </a:rPr>
              <a:t>Users with leaked credentials report</a:t>
            </a:r>
            <a:r>
              <a:rPr lang="en-US" dirty="0">
                <a:latin typeface="Segoe UI Light" panose="020B0502040204020203" pitchFamily="34" charset="0"/>
                <a:cs typeface="Segoe UI Light" panose="020B0502040204020203" pitchFamily="34" charset="0"/>
              </a:rPr>
              <a:t> in the Azure AD management for username and password pairs warnings.</a:t>
            </a:r>
          </a:p>
          <a:p>
            <a:pPr>
              <a:spcAft>
                <a:spcPts val="1200"/>
              </a:spcAft>
            </a:pPr>
            <a:r>
              <a:rPr lang="en-US" dirty="0">
                <a:latin typeface="Segoe UI Light" panose="020B0502040204020203" pitchFamily="34" charset="0"/>
                <a:cs typeface="Segoe UI Light" panose="020B0502040204020203" pitchFamily="34" charset="0"/>
              </a:rPr>
              <a:t>For on-premises outage, switch over to using cloud authentication with password hash sync.</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Take advantage of intrinsically secure, easier to use credentials</a:t>
            </a:r>
          </a:p>
          <a:p>
            <a:pPr>
              <a:spcAft>
                <a:spcPts val="1200"/>
              </a:spcAft>
            </a:pPr>
            <a:r>
              <a:rPr lang="en-US" b="0" i="0" u="none" strike="noStrike" dirty="0">
                <a:effectLst/>
                <a:latin typeface="Segoe UI Light" panose="020B0502040204020203" pitchFamily="34" charset="0"/>
                <a:cs typeface="Segoe UI Light" panose="020B0502040204020203" pitchFamily="34" charset="0"/>
              </a:rPr>
              <a:t>Use Windows Hello to replace passwords with strong two-factor authentication; a user credential that is tied securely to a device and uses a biometric or PIN.</a:t>
            </a: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Block invalid authentication entry points</a:t>
            </a:r>
          </a:p>
          <a:p>
            <a:pPr>
              <a:lnSpc>
                <a:spcPct val="100000"/>
              </a:lnSpc>
              <a:spcAft>
                <a:spcPts val="600"/>
              </a:spcAft>
            </a:pPr>
            <a:r>
              <a:rPr lang="en-US" b="0" i="0" u="none" strike="noStrike" dirty="0">
                <a:effectLst/>
                <a:latin typeface="&amp;quot"/>
              </a:rPr>
              <a:t>Using the assume breach mentality, you should reduce the impact of compromised user credentials when they happen</a:t>
            </a:r>
            <a:r>
              <a:rPr lang="en-US" dirty="0">
                <a:latin typeface="Segoe UI Light" panose="020B0502040204020203" pitchFamily="34" charset="0"/>
                <a:cs typeface="Segoe UI Light" panose="020B0502040204020203" pitchFamily="34" charset="0"/>
              </a:rPr>
              <a:t>.</a:t>
            </a:r>
          </a:p>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Restrict user consent operations</a:t>
            </a:r>
          </a:p>
          <a:p>
            <a:pPr>
              <a:lnSpc>
                <a:spcPct val="100000"/>
              </a:lnSpc>
              <a:spcAft>
                <a:spcPts val="600"/>
              </a:spcAft>
            </a:pPr>
            <a:r>
              <a:rPr lang="en-US" dirty="0">
                <a:latin typeface="Segoe UI Light" panose="020B0502040204020203" pitchFamily="34" charset="0"/>
                <a:cs typeface="Segoe UI Light" panose="020B0502040204020203" pitchFamily="34" charset="0"/>
              </a:rPr>
              <a:t>Disable future user consent operations to help reduce your surface area and mitigate this risk. </a:t>
            </a:r>
          </a:p>
          <a:p>
            <a:pPr>
              <a:lnSpc>
                <a:spcPct val="100000"/>
              </a:lnSpc>
              <a:spcAft>
                <a:spcPts val="600"/>
              </a:spcAft>
            </a:pPr>
            <a:r>
              <a:rPr lang="en-US" dirty="0">
                <a:latin typeface="Segoe UI Light" panose="020B0502040204020203" pitchFamily="34" charset="0"/>
                <a:cs typeface="Segoe UI Light" panose="020B0502040204020203" pitchFamily="34" charset="0"/>
              </a:rPr>
              <a:t>When end-user consent is disabled, previous consent grants will be honored but all future consent operations must be performed by an administrator.</a:t>
            </a:r>
          </a:p>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Implement Azure AD Privileged Identity Management</a:t>
            </a:r>
          </a:p>
          <a:p>
            <a:pPr marL="0" indent="0">
              <a:lnSpc>
                <a:spcPct val="100000"/>
              </a:lnSpc>
              <a:spcAft>
                <a:spcPts val="600"/>
              </a:spcAft>
              <a:buNone/>
            </a:pPr>
            <a:r>
              <a:rPr lang="en-US" dirty="0">
                <a:latin typeface="Segoe UI Light" panose="020B0502040204020203" pitchFamily="34" charset="0"/>
                <a:cs typeface="Segoe UI Light" panose="020B0502040204020203" pitchFamily="34" charset="0"/>
              </a:rPr>
              <a:t>Use PIM to minimized account privileges to:</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Identify and manage users assigned to administrative roles.</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Understand unused or excessive privilege roles you should remove.</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Establish rules to make sure privileged roles are protected by multi-factor authentication.</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Establish rules to make sure privileged roles are granted only long enough to accomplish the privileged task.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900" b="1" dirty="0">
                <a:latin typeface="Segoe UI Light" panose="020B0502040204020203" pitchFamily="34" charset="0"/>
                <a:cs typeface="Segoe UI Light" panose="020B0502040204020203" pitchFamily="34" charset="0"/>
              </a:rPr>
              <a:t>Monitor Azure AD Connect Health in hybrid environments</a:t>
            </a:r>
          </a:p>
          <a:p>
            <a:pPr marL="342900" indent="-342900">
              <a:spcAft>
                <a:spcPts val="600"/>
              </a:spcAft>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Azure AD Connect Health delivers alerts with details, resolution steps, and links to related documentation</a:t>
            </a:r>
          </a:p>
          <a:p>
            <a:pPr marL="342900" indent="-342900">
              <a:spcAft>
                <a:spcPts val="600"/>
              </a:spcAft>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Usage analytics for several metrics related to authentication traffic</a:t>
            </a:r>
          </a:p>
          <a:p>
            <a:pPr marL="342900" indent="-342900">
              <a:spcAft>
                <a:spcPts val="600"/>
              </a:spcAft>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Performance monitoring and reports.</a:t>
            </a:r>
          </a:p>
          <a:p>
            <a:pPr marL="342900" indent="-342900">
              <a:spcAft>
                <a:spcPts val="600"/>
              </a:spcAft>
              <a:buFont typeface="Arial" panose="020B0604020202020204" pitchFamily="34" charset="0"/>
              <a:buChar char="•"/>
            </a:pPr>
            <a:endParaRPr lang="en-US" sz="900" dirty="0">
              <a:latin typeface="Segoe UI Light" panose="020B0502040204020203" pitchFamily="34" charset="0"/>
              <a:cs typeface="Segoe UI Light" panose="020B0502040204020203" pitchFamily="34" charset="0"/>
            </a:endParaRPr>
          </a:p>
          <a:p>
            <a:pPr marL="342900" indent="-342900">
              <a:spcAft>
                <a:spcPts val="600"/>
              </a:spcAft>
              <a:buFont typeface="Arial" panose="020B0604020202020204" pitchFamily="34" charset="0"/>
              <a:buChar char="•"/>
            </a:pPr>
            <a:endParaRPr lang="en-US" sz="900" dirty="0">
              <a:latin typeface="Segoe UI Light" panose="020B0502040204020203" pitchFamily="34" charset="0"/>
              <a:cs typeface="Segoe UI Light" panose="020B0502040204020203" pitchFamily="34" charset="0"/>
            </a:endParaRPr>
          </a:p>
          <a:p>
            <a:pPr>
              <a:spcAft>
                <a:spcPts val="600"/>
              </a:spcAft>
            </a:pPr>
            <a:r>
              <a:rPr lang="en-US" sz="900" b="1" dirty="0">
                <a:latin typeface="Segoe UI Light" panose="020B0502040204020203" pitchFamily="34" charset="0"/>
                <a:cs typeface="Segoe UI Light" panose="020B0502040204020203" pitchFamily="34" charset="0"/>
              </a:rPr>
              <a:t>Monitor Azure AD Identity Protection events</a:t>
            </a:r>
          </a:p>
          <a:p>
            <a:pPr>
              <a:spcAft>
                <a:spcPts val="600"/>
              </a:spcAft>
            </a:pPr>
            <a:r>
              <a:rPr lang="en-US" sz="900" dirty="0">
                <a:latin typeface="Segoe UI Light" panose="020B0502040204020203" pitchFamily="34" charset="0"/>
                <a:cs typeface="Segoe UI Light" panose="020B0502040204020203" pitchFamily="34" charset="0"/>
              </a:rPr>
              <a:t>Azure AD Identity Protection provides two reports:</a:t>
            </a:r>
          </a:p>
          <a:p>
            <a:pPr marL="342900" indent="-342900">
              <a:spcAft>
                <a:spcPts val="600"/>
              </a:spcAft>
              <a:buFont typeface="Arial" panose="020B0604020202020204" pitchFamily="34" charset="0"/>
              <a:buChar char="•"/>
            </a:pPr>
            <a:r>
              <a:rPr lang="en-US" sz="900" b="1" dirty="0">
                <a:latin typeface="Segoe UI Light" panose="020B0502040204020203" pitchFamily="34" charset="0"/>
                <a:cs typeface="Segoe UI Light" panose="020B0502040204020203" pitchFamily="34" charset="0"/>
              </a:rPr>
              <a:t>Risky sign-in reports</a:t>
            </a:r>
            <a:r>
              <a:rPr lang="en-US" sz="900" dirty="0">
                <a:latin typeface="Segoe UI Light" panose="020B0502040204020203" pitchFamily="34" charset="0"/>
                <a:cs typeface="Segoe UI Light" panose="020B0502040204020203" pitchFamily="34" charset="0"/>
              </a:rPr>
              <a:t> will surface user sign-in activities.</a:t>
            </a:r>
          </a:p>
          <a:p>
            <a:pPr marL="342900" indent="-342900">
              <a:spcAft>
                <a:spcPts val="600"/>
              </a:spcAft>
              <a:buFont typeface="Arial" panose="020B0604020202020204" pitchFamily="34" charset="0"/>
              <a:buChar char="•"/>
            </a:pPr>
            <a:r>
              <a:rPr lang="en-US" sz="900" b="1" dirty="0">
                <a:latin typeface="Segoe UI Light" panose="020B0502040204020203" pitchFamily="34" charset="0"/>
                <a:cs typeface="Segoe UI Light" panose="020B0502040204020203" pitchFamily="34" charset="0"/>
              </a:rPr>
              <a:t>Risky user reports</a:t>
            </a:r>
            <a:r>
              <a:rPr lang="en-US" sz="900" dirty="0">
                <a:latin typeface="Segoe UI Light" panose="020B0502040204020203" pitchFamily="34" charset="0"/>
                <a:cs typeface="Segoe UI Light" panose="020B0502040204020203" pitchFamily="34" charset="0"/>
              </a:rPr>
              <a:t> will surface user accounts that may have been compromised, such as leaked credential that was detected or the user signed in from different locations.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Implement self-service password reset</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Azure AD SSPR includes detailed reporting that tracks when users have reset their passwords, along with notifications to alert you to misuse or abuse.</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Implement self-service group and application access</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Self-service group management enables group owners to manage their own groups, without needing to be assigned an administrative role. </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Delegate to non-administrators the ability to configure their own access packages for groups, Teams, applications, and SharePoint Online sites.</a:t>
            </a:r>
          </a:p>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Implement Azure AD access reviews</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Manage access package and group memberships, access to enterprise applications, and privileged role assignments using access reviews.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26424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i="0" u="none" strike="noStrike" dirty="0">
                <a:effectLst/>
                <a:latin typeface="Segoe UI Light" panose="020B0502040204020203" pitchFamily="34" charset="0"/>
                <a:cs typeface="Segoe UI Light" panose="020B0502040204020203" pitchFamily="34" charset="0"/>
              </a:rPr>
              <a:t>Seamless SSO can be combined with either the Password Hash or Pass-through Authentication sign-in methods</a:t>
            </a:r>
          </a:p>
          <a:p>
            <a:pPr algn="l">
              <a:spcAft>
                <a:spcPts val="600"/>
              </a:spcAft>
            </a:pPr>
            <a:r>
              <a:rPr lang="en-US" i="0" u="none" strike="noStrike" dirty="0">
                <a:effectLst/>
                <a:latin typeface="Segoe UI Light" panose="020B0502040204020203" pitchFamily="34" charset="0"/>
                <a:cs typeface="Segoe UI Light" panose="020B0502040204020203" pitchFamily="34" charset="0"/>
              </a:rPr>
              <a:t>Seamless SSO is only available in the worldwide instance of Azure AD and not Microsoft Azure Germany cloud or Microsoft Azure Government cloud.</a:t>
            </a:r>
          </a:p>
          <a:p>
            <a:pPr>
              <a:lnSpc>
                <a:spcPct val="100000"/>
              </a:lnSpc>
              <a:spcAft>
                <a:spcPts val="600"/>
              </a:spcAft>
            </a:pPr>
            <a:r>
              <a:rPr lang="en-US" i="0" u="none" strike="noStrike" dirty="0">
                <a:effectLst/>
                <a:latin typeface="Segoe UI Light" panose="020B0502040204020203" pitchFamily="34" charset="0"/>
                <a:cs typeface="Segoe UI Light" panose="020B0502040204020203" pitchFamily="34" charset="0"/>
              </a:rPr>
              <a:t>Azure AD Join provides SSO to users if their devices are registered with Azure AD. These devices don't necessarily have to be domain-joined. </a:t>
            </a:r>
          </a:p>
          <a:p>
            <a:pPr>
              <a:lnSpc>
                <a:spcPct val="100000"/>
              </a:lnSpc>
              <a:spcAft>
                <a:spcPts val="600"/>
              </a:spcAft>
            </a:pPr>
            <a:r>
              <a:rPr lang="en-US" i="0" u="none" strike="noStrike" dirty="0">
                <a:effectLst/>
                <a:latin typeface="Segoe UI Light" panose="020B0502040204020203" pitchFamily="34" charset="0"/>
                <a:cs typeface="Segoe UI Light" panose="020B0502040204020203" pitchFamily="34" charset="0"/>
              </a:rPr>
              <a:t>Applications using domain_hint or login_hint parameter capability of Seamless SSO: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sz="900" b="1" i="0" u="none" strike="noStrike" dirty="0">
                <a:effectLst/>
                <a:latin typeface="Segoe UI Light" panose="020B0502040204020203" pitchFamily="34" charset="0"/>
                <a:cs typeface="Segoe UI Light" panose="020B0502040204020203" pitchFamily="34" charset="0"/>
              </a:rPr>
              <a:t>Define the technical requirements for setting up and enabling users for MFA:</a:t>
            </a:r>
          </a:p>
          <a:p>
            <a:pPr algn="l">
              <a:buFont typeface="Arial" panose="020B0604020202020204" pitchFamily="34" charset="0"/>
              <a:buChar char="•"/>
            </a:pPr>
            <a:r>
              <a:rPr lang="en-US" sz="900" b="0" i="0" u="none" strike="noStrike" dirty="0">
                <a:effectLst/>
                <a:latin typeface="Segoe UI Light" panose="020B0502040204020203" pitchFamily="34" charset="0"/>
                <a:cs typeface="Segoe UI Light" panose="020B0502040204020203" pitchFamily="34" charset="0"/>
              </a:rPr>
              <a:t>Is your company trying to secure Microsoft apps?</a:t>
            </a:r>
          </a:p>
          <a:p>
            <a:pPr algn="l">
              <a:buFont typeface="Arial" panose="020B0604020202020204" pitchFamily="34" charset="0"/>
              <a:buChar char="•"/>
            </a:pPr>
            <a:r>
              <a:rPr lang="en-US" sz="900" b="0" i="0" u="none" strike="noStrike" dirty="0">
                <a:effectLst/>
                <a:latin typeface="Segoe UI Light" panose="020B0502040204020203" pitchFamily="34" charset="0"/>
                <a:cs typeface="Segoe UI Light" panose="020B0502040204020203" pitchFamily="34" charset="0"/>
              </a:rPr>
              <a:t>How are apps published?</a:t>
            </a:r>
          </a:p>
          <a:p>
            <a:pPr algn="l">
              <a:spcAft>
                <a:spcPts val="600"/>
              </a:spcAft>
              <a:buFont typeface="Arial" panose="020B0604020202020204" pitchFamily="34" charset="0"/>
              <a:buChar char="•"/>
            </a:pPr>
            <a:r>
              <a:rPr lang="en-US" sz="900" b="0" i="0" u="none" strike="noStrike" dirty="0">
                <a:effectLst/>
                <a:latin typeface="Segoe UI Light" panose="020B0502040204020203" pitchFamily="34" charset="0"/>
                <a:cs typeface="Segoe UI Light" panose="020B0502040204020203" pitchFamily="34" charset="0"/>
              </a:rPr>
              <a:t>Does your company provide remote access to allow employees to access on-premises apps?</a:t>
            </a:r>
          </a:p>
          <a:p>
            <a:pPr marL="0" indent="0" algn="l">
              <a:spcAft>
                <a:spcPts val="600"/>
              </a:spcAft>
              <a:buNone/>
            </a:pPr>
            <a:r>
              <a:rPr lang="en-US" sz="900" b="1" dirty="0">
                <a:latin typeface="Segoe UI Light" panose="020B0502040204020203" pitchFamily="34" charset="0"/>
                <a:cs typeface="Segoe UI Light" panose="020B0502040204020203" pitchFamily="34" charset="0"/>
              </a:rPr>
              <a:t>D</a:t>
            </a:r>
            <a:r>
              <a:rPr lang="en-US" sz="900" b="1" i="0" u="none" strike="noStrike" dirty="0">
                <a:effectLst/>
                <a:latin typeface="Segoe UI Light" panose="020B0502040204020203" pitchFamily="34" charset="0"/>
                <a:cs typeface="Segoe UI Light" panose="020B0502040204020203" pitchFamily="34" charset="0"/>
              </a:rPr>
              <a:t>efine </a:t>
            </a:r>
            <a:r>
              <a:rPr lang="en-US" sz="900" b="1" dirty="0">
                <a:latin typeface="Segoe UI Light" panose="020B0502040204020203" pitchFamily="34" charset="0"/>
                <a:cs typeface="Segoe UI Light" panose="020B0502040204020203" pitchFamily="34" charset="0"/>
              </a:rPr>
              <a:t>the </a:t>
            </a:r>
            <a:r>
              <a:rPr lang="en-US" sz="900" b="1" i="0" u="none" strike="noStrike" dirty="0">
                <a:effectLst/>
                <a:latin typeface="Segoe UI Light" panose="020B0502040204020203" pitchFamily="34" charset="0"/>
                <a:cs typeface="Segoe UI Light" panose="020B0502040204020203" pitchFamily="34" charset="0"/>
              </a:rPr>
              <a:t>MFA strategy. </a:t>
            </a:r>
          </a:p>
          <a:p>
            <a:r>
              <a:rPr lang="en-US" sz="900" b="0" i="0" u="none" strike="noStrike" dirty="0">
                <a:effectLst/>
                <a:latin typeface="Segoe UI Light" panose="020B0502040204020203" pitchFamily="34" charset="0"/>
                <a:cs typeface="Segoe UI Light" panose="020B0502040204020203" pitchFamily="34" charset="0"/>
              </a:rPr>
              <a:t>Where are the users going to be located?</a:t>
            </a:r>
          </a:p>
          <a:p>
            <a:r>
              <a:rPr lang="en-US" sz="900" b="0" i="0" u="none" strike="noStrike" dirty="0">
                <a:effectLst/>
                <a:latin typeface="Segoe UI Light" panose="020B0502040204020203" pitchFamily="34" charset="0"/>
                <a:cs typeface="Segoe UI Light" panose="020B0502040204020203" pitchFamily="34" charset="0"/>
              </a:rPr>
              <a:t>Can they be located anywhere?</a:t>
            </a:r>
          </a:p>
          <a:p>
            <a:pPr>
              <a:spcAft>
                <a:spcPts val="600"/>
              </a:spcAft>
            </a:pPr>
            <a:r>
              <a:rPr lang="en-US" sz="900" b="0" i="0" u="none" strike="noStrike" dirty="0">
                <a:effectLst/>
                <a:latin typeface="Segoe UI Light" panose="020B0502040204020203" pitchFamily="34" charset="0"/>
                <a:cs typeface="Segoe UI Light" panose="020B0502040204020203" pitchFamily="34" charset="0"/>
              </a:rPr>
              <a:t>Does your company want to establish restrictions according to the user’s location?</a:t>
            </a:r>
          </a:p>
          <a:p>
            <a:pPr marL="0" indent="0">
              <a:lnSpc>
                <a:spcPct val="100000"/>
              </a:lnSpc>
              <a:spcAft>
                <a:spcPts val="600"/>
              </a:spcAft>
              <a:buNone/>
            </a:pPr>
            <a:r>
              <a:rPr lang="en-US" sz="900" b="1" dirty="0">
                <a:latin typeface="Segoe UI Light" panose="020B0502040204020203" pitchFamily="34" charset="0"/>
                <a:cs typeface="Segoe UI Light" panose="020B0502040204020203" pitchFamily="34" charset="0"/>
              </a:rPr>
              <a:t>Define requirements for rolling out MFA.</a:t>
            </a:r>
          </a:p>
          <a:p>
            <a:pPr>
              <a:lnSpc>
                <a:spcPct val="100000"/>
              </a:lnSpc>
            </a:pPr>
            <a:r>
              <a:rPr lang="en-US" sz="900" dirty="0">
                <a:latin typeface="Segoe UI Light" panose="020B0502040204020203" pitchFamily="34" charset="0"/>
                <a:cs typeface="Segoe UI Light" panose="020B0502040204020203" pitchFamily="34" charset="0"/>
              </a:rPr>
              <a:t>Are the users familiar with multi-factor authentication?</a:t>
            </a:r>
          </a:p>
          <a:p>
            <a:pPr>
              <a:lnSpc>
                <a:spcPct val="100000"/>
              </a:lnSpc>
            </a:pPr>
            <a:r>
              <a:rPr lang="en-US" sz="900" dirty="0">
                <a:latin typeface="Segoe UI Light" panose="020B0502040204020203" pitchFamily="34" charset="0"/>
                <a:cs typeface="Segoe UI Light" panose="020B0502040204020203" pitchFamily="34" charset="0"/>
              </a:rPr>
              <a:t>Will some uses be required to provide additional authentication?</a:t>
            </a:r>
          </a:p>
          <a:p>
            <a:pPr>
              <a:lnSpc>
                <a:spcPct val="100000"/>
              </a:lnSpc>
              <a:spcAft>
                <a:spcPts val="600"/>
              </a:spcAft>
            </a:pPr>
            <a:r>
              <a:rPr lang="en-US" sz="900" dirty="0">
                <a:latin typeface="Segoe UI Light" panose="020B0502040204020203" pitchFamily="34" charset="0"/>
                <a:cs typeface="Segoe UI Light" panose="020B0502040204020203" pitchFamily="34" charset="0"/>
              </a:rPr>
              <a:t>Will the users require training on how to setup and implement multi-factor authentication?</a:t>
            </a:r>
          </a:p>
          <a:p>
            <a:pPr marL="0" indent="0">
              <a:lnSpc>
                <a:spcPct val="100000"/>
              </a:lnSpc>
              <a:spcAft>
                <a:spcPts val="600"/>
              </a:spcAft>
              <a:buNone/>
            </a:pPr>
            <a:r>
              <a:rPr lang="en-US" sz="900" b="1" dirty="0">
                <a:latin typeface="Segoe UI Light" panose="020B0502040204020203" pitchFamily="34" charset="0"/>
                <a:cs typeface="Segoe UI Light" panose="020B0502040204020203" pitchFamily="34" charset="0"/>
              </a:rPr>
              <a:t>Define technical requirements for enabling users for MFA.</a:t>
            </a:r>
          </a:p>
          <a:p>
            <a:pPr>
              <a:lnSpc>
                <a:spcPct val="100000"/>
              </a:lnSpc>
            </a:pPr>
            <a:r>
              <a:rPr lang="en-US" sz="900" dirty="0">
                <a:latin typeface="Segoe UI Light" panose="020B0502040204020203" pitchFamily="34" charset="0"/>
                <a:cs typeface="Segoe UI Light" panose="020B0502040204020203" pitchFamily="34" charset="0"/>
              </a:rPr>
              <a:t>Does your company need to </a:t>
            </a:r>
            <a:r>
              <a:rPr lang="en-US" sz="900" b="1" dirty="0">
                <a:latin typeface="Segoe UI Light" panose="020B0502040204020203" pitchFamily="34" charset="0"/>
                <a:cs typeface="Segoe UI Light" panose="020B0502040204020203" pitchFamily="34" charset="0"/>
              </a:rPr>
              <a:t>protect privileged accounts </a:t>
            </a:r>
            <a:r>
              <a:rPr lang="en-US" sz="900" dirty="0">
                <a:latin typeface="Segoe UI Light" panose="020B0502040204020203" pitchFamily="34" charset="0"/>
                <a:cs typeface="Segoe UI Light" panose="020B0502040204020203" pitchFamily="34" charset="0"/>
              </a:rPr>
              <a:t>with MFA?</a:t>
            </a:r>
          </a:p>
          <a:p>
            <a:pPr>
              <a:lnSpc>
                <a:spcPct val="100000"/>
              </a:lnSpc>
            </a:pPr>
            <a:r>
              <a:rPr lang="en-US" sz="900" dirty="0">
                <a:latin typeface="Segoe UI Light" panose="020B0502040204020203" pitchFamily="34" charset="0"/>
                <a:cs typeface="Segoe UI Light" panose="020B0502040204020203" pitchFamily="34" charset="0"/>
              </a:rPr>
              <a:t>Does your company need to enable MFA for certain application for </a:t>
            </a:r>
            <a:r>
              <a:rPr lang="en-US" sz="900" b="1" dirty="0">
                <a:latin typeface="Segoe UI Light" panose="020B0502040204020203" pitchFamily="34" charset="0"/>
                <a:cs typeface="Segoe UI Light" panose="020B0502040204020203" pitchFamily="34" charset="0"/>
              </a:rPr>
              <a:t>compliance</a:t>
            </a:r>
            <a:r>
              <a:rPr lang="en-US" sz="900" dirty="0">
                <a:latin typeface="Segoe UI Light" panose="020B0502040204020203" pitchFamily="34" charset="0"/>
                <a:cs typeface="Segoe UI Light" panose="020B0502040204020203" pitchFamily="34" charset="0"/>
              </a:rPr>
              <a:t> reasons?</a:t>
            </a:r>
          </a:p>
          <a:p>
            <a:pPr>
              <a:lnSpc>
                <a:spcPct val="100000"/>
              </a:lnSpc>
              <a:spcAft>
                <a:spcPts val="600"/>
              </a:spcAft>
            </a:pPr>
            <a:r>
              <a:rPr lang="en-US" sz="900" dirty="0">
                <a:latin typeface="Segoe UI Light" panose="020B0502040204020203" pitchFamily="34" charset="0"/>
                <a:cs typeface="Segoe UI Light" panose="020B0502040204020203" pitchFamily="34" charset="0"/>
              </a:rPr>
              <a:t>Do you need to have MFA always enabled or only when the users are logged </a:t>
            </a:r>
            <a:r>
              <a:rPr lang="en-US" sz="900" b="1" dirty="0">
                <a:latin typeface="Segoe UI Light" panose="020B0502040204020203" pitchFamily="34" charset="0"/>
                <a:cs typeface="Segoe UI Light" panose="020B0502040204020203" pitchFamily="34" charset="0"/>
              </a:rPr>
              <a:t>outside of your corporate network</a:t>
            </a:r>
            <a:r>
              <a:rPr lang="en-US" sz="900" dirty="0">
                <a:latin typeface="Segoe UI Light" panose="020B0502040204020203" pitchFamily="34" charset="0"/>
                <a:cs typeface="Segoe UI Light"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https://docs.microsoft.com/en-us/azure/active-directory/hybrid/choose-ad-authn#comparing-methods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b="1" i="0" u="none" strike="noStrike" dirty="0">
                <a:effectLst/>
                <a:latin typeface="Segoe UI Light" panose="020B0502040204020203" pitchFamily="34" charset="0"/>
                <a:cs typeface="Segoe UI Light" panose="020B0502040204020203" pitchFamily="34" charset="0"/>
              </a:rPr>
              <a:t>Azure AD B2B</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The partner uses their own identities and credentials.</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You don't need to manage external accounts or passwords.</a:t>
            </a:r>
          </a:p>
          <a:p>
            <a:pPr algn="l">
              <a:spcAft>
                <a:spcPts val="18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You don't need to sync accounts or manage account lifecycles.</a:t>
            </a:r>
          </a:p>
          <a:p>
            <a:pPr marL="0" indent="0" algn="l">
              <a:spcAft>
                <a:spcPts val="600"/>
              </a:spcAft>
              <a:buNone/>
            </a:pPr>
            <a:r>
              <a:rPr lang="en-US" b="1" dirty="0">
                <a:latin typeface="Segoe UI Light" panose="020B0502040204020203" pitchFamily="34" charset="0"/>
                <a:cs typeface="Segoe UI Light" panose="020B0502040204020203" pitchFamily="34" charset="0"/>
              </a:rPr>
              <a:t>In</a:t>
            </a:r>
            <a:r>
              <a:rPr lang="en-US" b="1" i="0" u="none" strike="noStrike" dirty="0">
                <a:effectLst/>
                <a:latin typeface="Segoe UI Light" panose="020B0502040204020203" pitchFamily="34" charset="0"/>
                <a:cs typeface="Segoe UI Light" panose="020B0502040204020203" pitchFamily="34" charset="0"/>
              </a:rPr>
              <a:t>vite guest users with an invitation</a:t>
            </a:r>
          </a:p>
          <a:p>
            <a:pPr algn="l">
              <a:spcAft>
                <a:spcPts val="600"/>
              </a:spcAft>
            </a:pPr>
            <a:r>
              <a:rPr lang="en-US" i="0" u="none" strike="noStrike" dirty="0">
                <a:effectLst/>
                <a:latin typeface="Segoe UI Light" panose="020B0502040204020203" pitchFamily="34" charset="0"/>
                <a:cs typeface="Segoe UI Light" panose="020B0502040204020203" pitchFamily="34" charset="0"/>
              </a:rPr>
              <a:t>Guest users sign-in to your apps and services with their own work, school, or social identities. </a:t>
            </a:r>
          </a:p>
          <a:p>
            <a:pPr algn="l">
              <a:spcAft>
                <a:spcPts val="600"/>
              </a:spcAft>
            </a:pPr>
            <a:r>
              <a:rPr lang="en-US" i="0" u="none" strike="noStrike" dirty="0">
                <a:effectLst/>
                <a:latin typeface="Segoe UI Light" panose="020B0502040204020203" pitchFamily="34" charset="0"/>
                <a:cs typeface="Segoe UI Light" panose="020B0502040204020203" pitchFamily="34" charset="0"/>
              </a:rPr>
              <a:t>If the guest user doesn’t have a Microsoft account or an Azure AD account, one is created for them when they redeem their invitation.</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Invite guest users using the email identity of their choice.</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Send a direct link to an app or send an invitation to the guest user's own Access Panel.</a:t>
            </a:r>
          </a:p>
          <a:p>
            <a:pPr algn="l">
              <a:spcAft>
                <a:spcPts val="600"/>
              </a:spcAft>
              <a:buFont typeface="Arial" panose="020B0604020202020204" pitchFamily="34" charset="0"/>
              <a:buChar char="•"/>
            </a:pPr>
            <a:r>
              <a:rPr lang="en-US" i="0" u="none" strike="noStrike" dirty="0">
                <a:effectLst/>
                <a:latin typeface="Segoe UI Light" panose="020B0502040204020203" pitchFamily="34" charset="0"/>
                <a:cs typeface="Segoe UI Light" panose="020B0502040204020203" pitchFamily="34" charset="0"/>
              </a:rPr>
              <a:t>Guest users follow redemption steps to sign in.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Add guest users in the Azure portal</a:t>
            </a:r>
          </a:p>
          <a:p>
            <a:pPr>
              <a:lnSpc>
                <a:spcPct val="100000"/>
              </a:lnSpc>
              <a:spcAft>
                <a:spcPts val="600"/>
              </a:spcAft>
            </a:pPr>
            <a:r>
              <a:rPr lang="en-US" dirty="0">
                <a:latin typeface="Segoe UI Light" panose="020B0502040204020203" pitchFamily="34" charset="0"/>
                <a:cs typeface="Segoe UI Light" panose="020B0502040204020203" pitchFamily="34" charset="0"/>
              </a:rPr>
              <a:t>Create a new guest user in Azure AD.</a:t>
            </a:r>
          </a:p>
          <a:p>
            <a:pPr>
              <a:lnSpc>
                <a:spcPct val="100000"/>
              </a:lnSpc>
              <a:spcAft>
                <a:spcPts val="600"/>
              </a:spcAft>
            </a:pPr>
            <a:r>
              <a:rPr lang="en-US" dirty="0">
                <a:latin typeface="Segoe UI Light" panose="020B0502040204020203" pitchFamily="34" charset="0"/>
                <a:cs typeface="Segoe UI Light" panose="020B0502040204020203" pitchFamily="34" charset="0"/>
              </a:rPr>
              <a:t>The guest user immediately receives a customizable invitation that lets them sign into their Access Panel.</a:t>
            </a:r>
          </a:p>
          <a:p>
            <a:pPr>
              <a:lnSpc>
                <a:spcPct val="100000"/>
              </a:lnSpc>
              <a:spcAft>
                <a:spcPts val="600"/>
              </a:spcAft>
            </a:pPr>
            <a:r>
              <a:rPr lang="en-US" dirty="0">
                <a:latin typeface="Segoe UI Light" panose="020B0502040204020203" pitchFamily="34" charset="0"/>
                <a:cs typeface="Segoe UI Light" panose="020B0502040204020203" pitchFamily="34" charset="0"/>
              </a:rPr>
              <a:t>Guest users in the directory can be assigned to apps or group.</a:t>
            </a:r>
          </a:p>
          <a:p>
            <a:endParaRPr lang="en-US" dirty="0"/>
          </a:p>
          <a:p>
            <a:r>
              <a:rPr lang="en-US" sz="900" b="1" dirty="0">
                <a:latin typeface="Segoe UI Light" panose="020B0502040204020203" pitchFamily="34" charset="0"/>
                <a:cs typeface="Segoe UI Light" panose="020B0502040204020203" pitchFamily="34" charset="0"/>
              </a:rPr>
              <a:t>Allow application/group owners to manage their guest users</a:t>
            </a:r>
          </a:p>
          <a:p>
            <a:pPr marL="342900" indent="-34290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Administrators set up self-service app and group management.</a:t>
            </a:r>
          </a:p>
          <a:p>
            <a:pPr marL="342900" indent="-34290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Non-administrators use their Access Panel to add guest users to applications or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b="1" i="0" u="none" strike="noStrike" dirty="0">
                <a:effectLst/>
                <a:latin typeface="Segoe UI Light" panose="020B0502040204020203" pitchFamily="34" charset="0"/>
                <a:cs typeface="Segoe UI Light" panose="020B0502040204020203" pitchFamily="34" charset="0"/>
              </a:rPr>
              <a:t>Facts about management groups</a:t>
            </a:r>
          </a:p>
          <a:p>
            <a:pPr algn="l">
              <a:spcAft>
                <a:spcPts val="600"/>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10,000</a:t>
            </a:r>
            <a:r>
              <a:rPr lang="en-US" b="0" i="0" u="none" strike="noStrike" dirty="0">
                <a:effectLst/>
                <a:latin typeface="Segoe UI Light" panose="020B0502040204020203" pitchFamily="34" charset="0"/>
                <a:cs typeface="Segoe UI Light" panose="020B0502040204020203" pitchFamily="34" charset="0"/>
              </a:rPr>
              <a:t> management groups in a single directory.</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 management group tree up to six levels of depth—doesn't include the Root level or the subscription level.</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Each management group and subscription can only support one parent.</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Each management group can have many children.</a:t>
            </a:r>
          </a:p>
          <a:p>
            <a:pPr algn="l">
              <a:spcAft>
                <a:spcPts val="6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All subscriptions and management groups are within a single hierarchy in each directory.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By default, the root management group's display name is Tenant root group. The ID is the Azure Active Directory ID.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To change the display name, your account must be assigned the </a:t>
            </a:r>
            <a:r>
              <a:rPr lang="en-US" b="1" i="0" u="none" strike="noStrike" dirty="0">
                <a:effectLst/>
                <a:latin typeface="Segoe UI Light" panose="020B0502040204020203" pitchFamily="34" charset="0"/>
                <a:cs typeface="Segoe UI Light" panose="020B0502040204020203" pitchFamily="34" charset="0"/>
              </a:rPr>
              <a:t>Owner</a:t>
            </a:r>
            <a:r>
              <a:rPr lang="en-US" b="0" i="0" u="none" strike="noStrike" dirty="0">
                <a:effectLst/>
                <a:latin typeface="Segoe UI Light" panose="020B0502040204020203" pitchFamily="34" charset="0"/>
                <a:cs typeface="Segoe UI Light" panose="020B0502040204020203" pitchFamily="34" charset="0"/>
              </a:rPr>
              <a:t> or </a:t>
            </a:r>
            <a:r>
              <a:rPr lang="en-US" b="1" i="0" u="none" strike="noStrike" dirty="0">
                <a:effectLst/>
                <a:latin typeface="Segoe UI Light" panose="020B0502040204020203" pitchFamily="34" charset="0"/>
                <a:cs typeface="Segoe UI Light" panose="020B0502040204020203" pitchFamily="34" charset="0"/>
              </a:rPr>
              <a:t>Contributor</a:t>
            </a:r>
            <a:r>
              <a:rPr lang="en-US" b="0" i="0" u="none" strike="noStrike" dirty="0">
                <a:effectLst/>
                <a:latin typeface="Segoe UI Light" panose="020B0502040204020203" pitchFamily="34" charset="0"/>
                <a:cs typeface="Segoe UI Light" panose="020B0502040204020203" pitchFamily="34" charset="0"/>
              </a:rPr>
              <a:t> role on the root management group.</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The root management group can't be moved or deleted.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All subscriptions and management groups fold up to the one root management group within the directory.</a:t>
            </a:r>
          </a:p>
          <a:p>
            <a:pPr marL="742950" lvl="1" indent="-285750"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All resources in the directory fold up to the root management group for global management.</a:t>
            </a:r>
          </a:p>
          <a:p>
            <a:pPr marL="742950" lvl="1" indent="-285750"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New subscriptions are automatically defaulted to the root management group when created.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All Azure customers can see the root management group.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https://docs.microsoft.com/en-us/azure/governance/management-groups/overview#management-group-access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600"/>
              </a:spcAft>
              <a:buNone/>
            </a:pPr>
            <a:r>
              <a:rPr lang="en-US" b="1" dirty="0">
                <a:latin typeface="Segoe UI Light" panose="020B0502040204020203" pitchFamily="34" charset="0"/>
                <a:cs typeface="Segoe UI Light" panose="020B0502040204020203" pitchFamily="34" charset="0"/>
              </a:rPr>
              <a:t>Scenario</a:t>
            </a:r>
            <a:r>
              <a:rPr lang="en-US" b="0" i="0" u="none" strike="noStrike" dirty="0">
                <a:effectLst/>
                <a:latin typeface="Segoe UI Light" panose="020B0502040204020203" pitchFamily="34" charset="0"/>
                <a:cs typeface="Segoe UI Light" panose="020B0502040204020203" pitchFamily="34" charset="0"/>
              </a:rPr>
              <a:t>: A custom role defined on the Marketing management group. </a:t>
            </a:r>
          </a:p>
          <a:p>
            <a:pPr>
              <a:spcAft>
                <a:spcPts val="600"/>
              </a:spcAft>
            </a:pPr>
            <a:r>
              <a:rPr lang="en-US" b="0" i="0" u="none" strike="noStrike" dirty="0">
                <a:effectLst/>
                <a:latin typeface="Segoe UI Light" panose="020B0502040204020203" pitchFamily="34" charset="0"/>
                <a:cs typeface="Segoe UI Light" panose="020B0502040204020203" pitchFamily="34" charset="0"/>
              </a:rPr>
              <a:t>The custom role is then assigned on two free trial subscriptions.</a:t>
            </a:r>
          </a:p>
          <a:p>
            <a:pPr>
              <a:spcAft>
                <a:spcPts val="600"/>
              </a:spcAft>
            </a:pPr>
            <a:r>
              <a:rPr lang="en-US" b="0" i="0" u="none" strike="noStrike" dirty="0">
                <a:effectLst/>
                <a:latin typeface="Segoe UI Light" panose="020B0502040204020203" pitchFamily="34" charset="0"/>
                <a:cs typeface="Segoe UI Light" panose="020B0502040204020203" pitchFamily="34" charset="0"/>
              </a:rPr>
              <a:t>Attempt to move one of those subscriptions to be a child of the Production management group—the move breaks the path from subscription role assignment to the Marketing management group role definition. </a:t>
            </a:r>
          </a:p>
          <a:p>
            <a:pPr>
              <a:spcAft>
                <a:spcPts val="600"/>
              </a:spcAft>
            </a:pPr>
            <a:r>
              <a:rPr lang="en-US" dirty="0">
                <a:latin typeface="Segoe UI Light" panose="020B0502040204020203" pitchFamily="34" charset="0"/>
                <a:cs typeface="Segoe UI Light" panose="020B0502040204020203" pitchFamily="34" charset="0"/>
              </a:rPr>
              <a:t>Y</a:t>
            </a:r>
            <a:r>
              <a:rPr lang="en-US" b="0" i="0" u="none" strike="noStrike" dirty="0">
                <a:effectLst/>
                <a:latin typeface="Segoe UI Light" panose="020B0502040204020203" pitchFamily="34" charset="0"/>
                <a:cs typeface="Segoe UI Light" panose="020B0502040204020203" pitchFamily="34" charset="0"/>
              </a:rPr>
              <a:t>ou'll receive an error saying the move isn't allowed since it will break this relationship.</a:t>
            </a:r>
          </a:p>
          <a:p>
            <a:pPr marL="0" indent="0">
              <a:lnSpc>
                <a:spcPct val="100000"/>
              </a:lnSpc>
              <a:spcAft>
                <a:spcPts val="600"/>
              </a:spcAft>
              <a:buNone/>
            </a:pPr>
            <a:endParaRPr lang="en-US" dirty="0">
              <a:latin typeface="Segoe UI Light" panose="020B0502040204020203" pitchFamily="34" charset="0"/>
              <a:cs typeface="Segoe UI Light" panose="020B0502040204020203" pitchFamily="34" charset="0"/>
            </a:endParaRPr>
          </a:p>
          <a:p>
            <a:pPr marL="0" indent="0">
              <a:lnSpc>
                <a:spcPct val="100000"/>
              </a:lnSpc>
              <a:spcAft>
                <a:spcPts val="600"/>
              </a:spcAft>
              <a:buNone/>
            </a:pPr>
            <a:r>
              <a:rPr lang="en-US" b="1" dirty="0">
                <a:latin typeface="Segoe UI Light" panose="020B0502040204020203" pitchFamily="34" charset="0"/>
                <a:cs typeface="Segoe UI Light" panose="020B0502040204020203" pitchFamily="34" charset="0"/>
              </a:rPr>
              <a:t>What are the options for fixing the scenario?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1200"/>
              </a:spcAft>
            </a:pPr>
            <a:r>
              <a:rPr lang="en-US" sz="900" dirty="0">
                <a:latin typeface="Segoe UI Light" panose="020B0502040204020203" pitchFamily="34" charset="0"/>
                <a:cs typeface="Segoe UI Light" panose="020B0502040204020203" pitchFamily="34" charset="0"/>
              </a:rPr>
              <a:t>Establish a single enterprise directory for managing identities of full-time employees and enterprise resources</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A single authoritative source for identities increases clarity and consistency for all roles in IT and Security. </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Using a single authoritative source allows teams to make changes in one place that effect everywhere.</a:t>
            </a:r>
          </a:p>
          <a:p>
            <a:pPr>
              <a:lnSpc>
                <a:spcPct val="100000"/>
              </a:lnSpc>
              <a:spcAft>
                <a:spcPts val="1200"/>
              </a:spcAft>
            </a:pPr>
            <a:r>
              <a:rPr lang="en-US" sz="900" dirty="0">
                <a:latin typeface="Segoe UI Light" panose="020B0502040204020203" pitchFamily="34" charset="0"/>
                <a:cs typeface="Segoe UI Light" panose="020B0502040204020203" pitchFamily="34" charset="0"/>
              </a:rPr>
              <a:t>Designate a single Azure Active Directory (Azure AD) instance directory as the authoritative source for corporate and organizational accounts.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pPr>
            <a:r>
              <a:rPr lang="en-US" sz="2400" b="0" i="0" u="none" strike="noStrike" dirty="0">
                <a:effectLst/>
                <a:latin typeface="Segoe UI Light" panose="020B0502040204020203" pitchFamily="34" charset="0"/>
                <a:cs typeface="Segoe UI Light" panose="020B0502040204020203" pitchFamily="34" charset="0"/>
              </a:rPr>
              <a:t>Synchronize your cloud identity with existing identity systems.</a:t>
            </a:r>
          </a:p>
          <a:p>
            <a:pPr algn="l">
              <a:spcAft>
                <a:spcPts val="1200"/>
              </a:spcAft>
            </a:pPr>
            <a:r>
              <a:rPr lang="en-US" sz="2400" b="0" i="0" u="none" strike="noStrike" dirty="0">
                <a:effectLst/>
                <a:latin typeface="Segoe UI Light" panose="020B0502040204020203" pitchFamily="34" charset="0"/>
                <a:cs typeface="Segoe UI Light" panose="020B0502040204020203" pitchFamily="34" charset="0"/>
              </a:rPr>
              <a:t>Consistency of identities across cloud and on-premises reduces human errors. </a:t>
            </a:r>
          </a:p>
          <a:p>
            <a:pPr algn="l">
              <a:spcAft>
                <a:spcPts val="1200"/>
              </a:spcAft>
            </a:pPr>
            <a:r>
              <a:rPr lang="en-US" sz="2400" b="0" i="0" u="none" strike="noStrike" dirty="0">
                <a:effectLst/>
                <a:latin typeface="Segoe UI Light" panose="020B0502040204020203" pitchFamily="34" charset="0"/>
                <a:cs typeface="Segoe UI Light" panose="020B0502040204020203" pitchFamily="34" charset="0"/>
              </a:rPr>
              <a:t>Teams managing resources in both environments need a consistent authoritative source.</a:t>
            </a:r>
          </a:p>
          <a:p>
            <a:pPr algn="l">
              <a:spcAft>
                <a:spcPts val="1200"/>
              </a:spcAft>
            </a:pPr>
            <a:r>
              <a:rPr lang="en-US" sz="2400" b="0" i="0" u="none" strike="noStrike" dirty="0">
                <a:effectLst/>
                <a:latin typeface="Segoe UI Light" panose="020B0502040204020203" pitchFamily="34" charset="0"/>
                <a:cs typeface="Segoe UI Light" panose="020B0502040204020203" pitchFamily="34" charset="0"/>
              </a:rPr>
              <a:t>For Azure, synchronize </a:t>
            </a:r>
            <a:r>
              <a:rPr lang="en-US" sz="2400" b="1" i="0" u="none" strike="noStrike" dirty="0">
                <a:effectLst/>
                <a:latin typeface="Segoe UI Light" panose="020B0502040204020203" pitchFamily="34" charset="0"/>
                <a:cs typeface="Segoe UI Light" panose="020B0502040204020203" pitchFamily="34" charset="0"/>
              </a:rPr>
              <a:t>Azure AD </a:t>
            </a:r>
            <a:r>
              <a:rPr lang="en-US" sz="2400" b="0" i="0" u="none" strike="noStrike" dirty="0">
                <a:effectLst/>
                <a:latin typeface="Segoe UI Light" panose="020B0502040204020203" pitchFamily="34" charset="0"/>
                <a:cs typeface="Segoe UI Light" panose="020B0502040204020203" pitchFamily="34" charset="0"/>
              </a:rPr>
              <a:t>with an existing authoritative on premises Active Directory using Azure AD connect. </a:t>
            </a:r>
          </a:p>
          <a:p>
            <a:pPr marL="571500" lvl="1" indent="-342900">
              <a:spcAft>
                <a:spcPts val="1200"/>
              </a:spcAf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A</a:t>
            </a:r>
            <a:r>
              <a:rPr lang="en-US" sz="2400" b="0" i="0" u="none" strike="noStrike" dirty="0">
                <a:effectLst/>
                <a:latin typeface="Segoe UI Light" panose="020B0502040204020203" pitchFamily="34" charset="0"/>
                <a:cs typeface="Segoe UI Light" panose="020B0502040204020203" pitchFamily="34" charset="0"/>
              </a:rPr>
              <a:t>lso required for </a:t>
            </a:r>
            <a:r>
              <a:rPr lang="en-US" sz="2400" b="1" i="0" u="none" strike="noStrike" dirty="0">
                <a:effectLst/>
                <a:latin typeface="Segoe UI Light" panose="020B0502040204020203" pitchFamily="34" charset="0"/>
                <a:cs typeface="Segoe UI Light" panose="020B0502040204020203" pitchFamily="34" charset="0"/>
              </a:rPr>
              <a:t>Office 365 migration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Best practice</a:t>
            </a:r>
            <a:r>
              <a:rPr lang="en-US" b="0" i="0" dirty="0">
                <a:solidFill>
                  <a:srgbClr val="171717"/>
                </a:solidFill>
                <a:effectLst/>
                <a:latin typeface="Segoe UI" panose="020B0502040204020203" pitchFamily="34" charset="0"/>
              </a:rPr>
              <a:t>: Block legacy authentication protocols. </a:t>
            </a:r>
            <a:r>
              <a:rPr lang="en-US" b="1" i="0" dirty="0">
                <a:solidFill>
                  <a:srgbClr val="171717"/>
                </a:solidFill>
                <a:effectLst/>
                <a:latin typeface="Segoe UI" panose="020B0502040204020203" pitchFamily="34" charset="0"/>
              </a:rPr>
              <a:t>Detail</a:t>
            </a:r>
            <a:r>
              <a:rPr lang="en-US" b="0" i="0" dirty="0">
                <a:solidFill>
                  <a:srgbClr val="171717"/>
                </a:solidFill>
                <a:effectLst/>
                <a:latin typeface="Segoe UI" panose="020B0502040204020203" pitchFamily="34" charset="0"/>
              </a:rPr>
              <a:t>: Attackers exploit weaknesses in older protocols every day, particularly for password spray attacks. Configure Conditional Access to </a:t>
            </a:r>
            <a:r>
              <a:rPr lang="en-US" b="0" i="0" u="none" strike="noStrike" dirty="0">
                <a:effectLst/>
                <a:latin typeface="Segoe UI" panose="020B0502040204020203" pitchFamily="34" charset="0"/>
                <a:hlinkClick r:id="rId3"/>
              </a:rPr>
              <a:t>block legacy protocols</a:t>
            </a:r>
            <a:r>
              <a:rPr lang="en-US" b="0" i="0" dirty="0">
                <a:solidFill>
                  <a:srgbClr val="171717"/>
                </a:solidFill>
                <a:effectLst/>
                <a:latin typeface="Segoe UI" panose="020B0502040204020203" pitchFamily="34" charset="0"/>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Best practice</a:t>
            </a:r>
            <a:r>
              <a:rPr lang="en-US" b="0" i="0" dirty="0">
                <a:solidFill>
                  <a:srgbClr val="171717"/>
                </a:solidFill>
                <a:effectLst/>
                <a:latin typeface="Segoe UI" panose="020B0502040204020203" pitchFamily="34" charset="0"/>
              </a:rPr>
              <a:t>: Don’t synchronize accounts to Azure AD that have high privileges in your existing Active Directory instance. </a:t>
            </a:r>
            <a:r>
              <a:rPr lang="en-US" b="1" i="0" dirty="0">
                <a:solidFill>
                  <a:srgbClr val="171717"/>
                </a:solidFill>
                <a:effectLst/>
                <a:latin typeface="Segoe UI" panose="020B0502040204020203" pitchFamily="34" charset="0"/>
              </a:rPr>
              <a:t>Detail</a:t>
            </a:r>
            <a:r>
              <a:rPr lang="en-US" b="0" i="0" dirty="0">
                <a:solidFill>
                  <a:srgbClr val="171717"/>
                </a:solidFill>
                <a:effectLst/>
                <a:latin typeface="Segoe UI" panose="020B0502040204020203" pitchFamily="34" charset="0"/>
              </a:rPr>
              <a:t>: Don’t change the default </a:t>
            </a:r>
            <a:r>
              <a:rPr lang="en-US" b="0" i="0" u="none" strike="noStrike" dirty="0">
                <a:effectLst/>
                <a:latin typeface="Segoe UI" panose="020B0502040204020203" pitchFamily="34" charset="0"/>
                <a:hlinkClick r:id="rId3"/>
              </a:rPr>
              <a:t>Azure AD Connect configuration</a:t>
            </a:r>
            <a:r>
              <a:rPr lang="en-US" b="0" i="0" dirty="0">
                <a:solidFill>
                  <a:srgbClr val="171717"/>
                </a:solidFill>
                <a:effectLst/>
                <a:latin typeface="Segoe UI" panose="020B0502040204020203" pitchFamily="34" charset="0"/>
              </a:rPr>
              <a:t> that filters out these accounts. This configuration mitigates the risk of adversaries pivoting from cloud to on-premises assets (which could create a major incident).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0826423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7"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rchitecture/framework/security/identity#single-enterprise-directory" TargetMode="External"/><Relationship Id="rId2" Type="http://schemas.openxmlformats.org/officeDocument/2006/relationships/notesSlide" Target="../notesSlides/notesSlide10.xml"/><Relationship Id="rId1" Type="http://schemas.openxmlformats.org/officeDocument/2006/relationships/slideLayout" Target="../slideLayouts/slideLayout74.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active-directory/develop/authentication-vs-authorization" TargetMode="External"/><Relationship Id="rId3" Type="http://schemas.openxmlformats.org/officeDocument/2006/relationships/hyperlink" Target="https://docs.microsoft.com/en-us/azure/active-directory/develop/authentication-vs-authorization#authentication" TargetMode="External"/><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4.xml"/><Relationship Id="rId6" Type="http://schemas.openxmlformats.org/officeDocument/2006/relationships/hyperlink" Target="https://www.oauth.com/" TargetMode="External"/><Relationship Id="rId5" Type="http://schemas.openxmlformats.org/officeDocument/2006/relationships/hyperlink" Target="https://docs.microsoft.com/en-us/azure/active-directory/develop/authentication-vs-authorization#authorization" TargetMode="External"/><Relationship Id="rId4" Type="http://schemas.openxmlformats.org/officeDocument/2006/relationships/hyperlink" Target="https://openid.net/connec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password-smart-lockout#:~:text=Smart%20lockout%20is%20always%20on%20for%20all%20Azure,requires%20paid%20Azure%20AD%20licenses%20for%20your%20users." TargetMode="External"/><Relationship Id="rId2" Type="http://schemas.openxmlformats.org/officeDocument/2006/relationships/notesSlide" Target="../notesSlides/notesSlide13.xml"/><Relationship Id="rId1" Type="http://schemas.openxmlformats.org/officeDocument/2006/relationships/slideLayout" Target="../slideLayouts/slideLayout74.xml"/><Relationship Id="rId5" Type="http://schemas.openxmlformats.org/officeDocument/2006/relationships/image" Target="../media/image22.png"/><Relationship Id="rId4" Type="http://schemas.openxmlformats.org/officeDocument/2006/relationships/hyperlink" Target="https://docs.microsoft.com/en-us/azure/active-directory/manage-apps/application-prox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4.xml"/><Relationship Id="rId4" Type="http://schemas.openxmlformats.org/officeDocument/2006/relationships/hyperlink" Target="https://docs.microsoft.com/en-us/azure/active-directory/conditional-access/overvie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mfa-getstarted" TargetMode="External"/><Relationship Id="rId2" Type="http://schemas.openxmlformats.org/officeDocument/2006/relationships/notesSlide" Target="../notesSlides/notesSlide17.xml"/><Relationship Id="rId1" Type="http://schemas.openxmlformats.org/officeDocument/2006/relationships/slideLayout" Target="../slideLayouts/slideLayout7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6.emf"/></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ecurity/fundamentals/steps-secure-identity" TargetMode="External"/><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security/fundamentals/steps-secure-identity" TargetMode="External"/><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4.xml"/><Relationship Id="rId5" Type="http://schemas.openxmlformats.org/officeDocument/2006/relationships/hyperlink" Target="https://docs.microsoft.com/en-us/azure/security/fundamentals/steps-secure-identity" TargetMode="Externa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4.xml"/><Relationship Id="rId5" Type="http://schemas.openxmlformats.org/officeDocument/2006/relationships/hyperlink" Target="https://docs.microsoft.com/en-us/azure/security/fundamentals/steps-secure-identity"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ecurity/fundamentals/steps-secure-identity" TargetMode="External"/><Relationship Id="rId2" Type="http://schemas.openxmlformats.org/officeDocument/2006/relationships/notesSlide" Target="../notesSlides/notesSlide24.xml"/><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sso" TargetMode="External"/><Relationship Id="rId2" Type="http://schemas.openxmlformats.org/officeDocument/2006/relationships/notesSlide" Target="../notesSlides/notesSlide26.xml"/><Relationship Id="rId1" Type="http://schemas.openxmlformats.org/officeDocument/2006/relationships/slideLayout" Target="../slideLayouts/slideLayout74.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ctive-directory/hybrid/whatis-phs" TargetMode="External"/><Relationship Id="rId2" Type="http://schemas.openxmlformats.org/officeDocument/2006/relationships/notesSlide" Target="../notesSlides/notesSlide27.xml"/><Relationship Id="rId1" Type="http://schemas.openxmlformats.org/officeDocument/2006/relationships/slideLayout" Target="../slideLayouts/slideLayout74.xml"/><Relationship Id="rId5" Type="http://schemas.openxmlformats.org/officeDocument/2006/relationships/image" Target="../media/image33.png"/><Relationship Id="rId4" Type="http://schemas.openxmlformats.org/officeDocument/2006/relationships/hyperlink" Target="https://docs.microsoft.com/en-us/azure/active-directory/hybrid/how-to-connect-pt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5.xml"/><Relationship Id="rId5" Type="http://schemas.openxmlformats.org/officeDocument/2006/relationships/hyperlink" Target="https://docs.microsoft.com/en-us/azure/security/fundamentals/identity-management-best-practices" TargetMode="External"/><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ctive-directory/hybrid/choose-ad-authn#decision-tree" TargetMode="External"/><Relationship Id="rId2" Type="http://schemas.openxmlformats.org/officeDocument/2006/relationships/notesSlide" Target="../notesSlides/notesSlide30.xml"/><Relationship Id="rId1" Type="http://schemas.openxmlformats.org/officeDocument/2006/relationships/slideLayout" Target="../slideLayouts/slideLayout74.xml"/><Relationship Id="rId5" Type="http://schemas.openxmlformats.org/officeDocument/2006/relationships/hyperlink" Target="https://docs.microsoft.com/en-us/azure/active-directory/hybrid/choose-ad-authn"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4.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ctive-directory/hybrid/choose-ad-authn" TargetMode="External"/><Relationship Id="rId2" Type="http://schemas.openxmlformats.org/officeDocument/2006/relationships/notesSlide" Target="../notesSlides/notesSlide32.xml"/><Relationship Id="rId1" Type="http://schemas.openxmlformats.org/officeDocument/2006/relationships/slideLayout" Target="../slideLayouts/slideLayout74.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4.xml"/><Relationship Id="rId5" Type="http://schemas.openxmlformats.org/officeDocument/2006/relationships/image" Target="../media/image39.png"/><Relationship Id="rId4" Type="http://schemas.openxmlformats.org/officeDocument/2006/relationships/hyperlink" Target="https://docs.microsoft.com/en-us/azure/active-directory/external-identities/what-is-b2b"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74.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4.xml"/><Relationship Id="rId5" Type="http://schemas.openxmlformats.org/officeDocument/2006/relationships/hyperlink" Target="https://docs.microsoft.com/en-us/azure/active-directory/hybrid/whatis-fed" TargetMode="Externa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governance/azure-management" TargetMode="External"/><Relationship Id="rId2" Type="http://schemas.openxmlformats.org/officeDocument/2006/relationships/notesSlide" Target="../notesSlides/notesSlide38.xml"/><Relationship Id="rId1" Type="http://schemas.openxmlformats.org/officeDocument/2006/relationships/slideLayout" Target="../slideLayouts/slideLayout7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4.xml"/><Relationship Id="rId5" Type="http://schemas.openxmlformats.org/officeDocument/2006/relationships/hyperlink" Target="https://docs.microsoft.com/en-us/azure/governance/management-groups/overview" TargetMode="External"/><Relationship Id="rId4" Type="http://schemas.openxmlformats.org/officeDocument/2006/relationships/image" Target="../media/image46.sv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security/fundamentals/identity-management-best-practices#centralize-identity-management" TargetMode="External"/><Relationship Id="rId2" Type="http://schemas.openxmlformats.org/officeDocument/2006/relationships/notesSlide" Target="../notesSlides/notesSlide4.xml"/><Relationship Id="rId1" Type="http://schemas.openxmlformats.org/officeDocument/2006/relationships/slideLayout" Target="../slideLayouts/slideLayout74.xml"/><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management-group-access" TargetMode="External"/><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74.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74.xml"/><Relationship Id="rId4" Type="http://schemas.openxmlformats.org/officeDocument/2006/relationships/image" Target="../media/image18.svg"/></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3.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4.xml"/><Relationship Id="rId5" Type="http://schemas.openxmlformats.org/officeDocument/2006/relationships/hyperlink" Target="https://docs.microsoft.com/en-us/azure/security/fundamentals/identity-management-best-practices" TargetMode="Externa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4.xml"/><Relationship Id="rId5" Type="http://schemas.openxmlformats.org/officeDocument/2006/relationships/hyperlink" Target="https://docs.microsoft.com/en-us/azure/security/fundamentals/identity-management-best-practices" TargetMode="Externa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howto-conditional-access-policy-block-legacy" TargetMode="External"/><Relationship Id="rId2" Type="http://schemas.openxmlformats.org/officeDocument/2006/relationships/notesSlide" Target="../notesSlides/notesSlide7.xml"/><Relationship Id="rId1" Type="http://schemas.openxmlformats.org/officeDocument/2006/relationships/slideLayout" Target="../slideLayouts/slideLayout74.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4.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4: Design Authentication and Authorization</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Multi-Factor Authentication, Single-Sign On, Hybrid Identity, and B2B Integration</a:t>
            </a:r>
          </a:p>
        </p:txBody>
      </p:sp>
    </p:spTree>
    <p:extLst>
      <p:ext uri="{BB962C8B-B14F-4D97-AF65-F5344CB8AC3E}">
        <p14:creationId xmlns:p14="http://schemas.microsoft.com/office/powerpoint/2010/main" val="240259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Use Cross-Platform Credential Management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0303" y="1451317"/>
            <a:ext cx="10904892" cy="4785926"/>
          </a:xfrm>
        </p:spPr>
        <p:txBody>
          <a:bodyPr/>
          <a:lstStyle/>
          <a:p>
            <a:pPr>
              <a:spcAft>
                <a:spcPts val="3000"/>
              </a:spcAft>
            </a:pPr>
            <a:r>
              <a:rPr lang="en-US" dirty="0">
                <a:latin typeface="Segoe UI" panose="020B0502040204020203" pitchFamily="34" charset="0"/>
                <a:cs typeface="Segoe UI" panose="020B0502040204020203" pitchFamily="34" charset="0"/>
              </a:rPr>
              <a:t>Use a </a:t>
            </a:r>
            <a:r>
              <a:rPr lang="en-US" b="1" dirty="0">
                <a:latin typeface="Segoe UI" panose="020B0502040204020203" pitchFamily="34" charset="0"/>
                <a:cs typeface="Segoe UI" panose="020B0502040204020203" pitchFamily="34" charset="0"/>
                <a:hlinkClick r:id="rId3"/>
              </a:rPr>
              <a:t>single identity provider </a:t>
            </a:r>
            <a:r>
              <a:rPr lang="en-US" dirty="0">
                <a:latin typeface="Segoe UI" panose="020B0502040204020203" pitchFamily="34" charset="0"/>
                <a:cs typeface="Segoe UI" panose="020B0502040204020203" pitchFamily="34" charset="0"/>
              </a:rPr>
              <a:t>for authenticating all platforms (Windows, Linux, and others) and cloud services</a:t>
            </a:r>
          </a:p>
          <a:p>
            <a:pPr>
              <a:spcAft>
                <a:spcPts val="3000"/>
              </a:spcAft>
            </a:pPr>
            <a:r>
              <a:rPr lang="en-US" dirty="0">
                <a:latin typeface="Segoe UI" panose="020B0502040204020203" pitchFamily="34" charset="0"/>
                <a:cs typeface="Segoe UI" panose="020B0502040204020203" pitchFamily="34" charset="0"/>
              </a:rPr>
              <a:t>Deploying multiple identity solutions results in unenforceable password policies, passwords not reset after a breach, proliferation of passwords, and former employees retaining passwords after termination</a:t>
            </a:r>
          </a:p>
          <a:p>
            <a:pPr>
              <a:spcAft>
                <a:spcPts val="3000"/>
              </a:spcAft>
            </a:pPr>
            <a:r>
              <a:rPr lang="en-US" dirty="0">
                <a:latin typeface="Segoe UI" panose="020B0502040204020203" pitchFamily="34" charset="0"/>
                <a:cs typeface="Segoe UI" panose="020B0502040204020203" pitchFamily="34" charset="0"/>
              </a:rPr>
              <a:t>Azure Active Directory can be used to authenticate Windows, Linux, Azure, Office 365, Amazon Web Services (AWS), Google Services, (remote access to) legacy on-premises applications, and third-party Software as a Service providers</a:t>
            </a:r>
          </a:p>
          <a:p>
            <a:endParaRPr lang="en-US" sz="28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8C8F58EE-0F84-427A-AF94-C37AE683E0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7668" y="5709149"/>
            <a:ext cx="884990" cy="884990"/>
          </a:xfrm>
          <a:prstGeom prst="rect">
            <a:avLst/>
          </a:prstGeom>
        </p:spPr>
      </p:pic>
    </p:spTree>
    <p:extLst>
      <p:ext uri="{BB962C8B-B14F-4D97-AF65-F5344CB8AC3E}">
        <p14:creationId xmlns:p14="http://schemas.microsoft.com/office/powerpoint/2010/main" val="3744380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down)">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down)">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3" y="2857094"/>
            <a:ext cx="11388767" cy="1477651"/>
          </a:xfrm>
        </p:spPr>
        <p:txBody>
          <a:bodyPr/>
          <a:lstStyle/>
          <a:p>
            <a:r>
              <a:rPr lang="en-US" sz="4000" dirty="0">
                <a:latin typeface="Segoe UI" panose="020B0502040204020203" pitchFamily="34" charset="0"/>
              </a:rPr>
              <a:t>Recommend a Solution for Multi-Factor Authentication</a:t>
            </a:r>
          </a:p>
        </p:txBody>
      </p:sp>
      <p:pic>
        <p:nvPicPr>
          <p:cNvPr id="2" name="Graphic 1">
            <a:extLst>
              <a:ext uri="{FF2B5EF4-FFF2-40B4-BE49-F238E27FC236}">
                <a16:creationId xmlns:a16="http://schemas.microsoft.com/office/drawing/2014/main" id="{0833429C-6991-437C-962F-C2ACA49583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34989725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Authentication vs Authorization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33582" y="1297344"/>
            <a:ext cx="11027305" cy="5221942"/>
          </a:xfrm>
        </p:spPr>
        <p:txBody>
          <a:bodyPr/>
          <a:lstStyle/>
          <a:p>
            <a:pPr>
              <a:spcBef>
                <a:spcPts val="0"/>
              </a:spcBef>
              <a:spcAft>
                <a:spcPts val="1200"/>
              </a:spcAft>
            </a:pPr>
            <a:r>
              <a:rPr lang="en-US" sz="2000" b="1" i="0" u="none" strike="noStrike" dirty="0">
                <a:solidFill>
                  <a:schemeClr val="tx1">
                    <a:lumMod val="95000"/>
                    <a:lumOff val="5000"/>
                  </a:schemeClr>
                </a:solidFill>
                <a:effectLst/>
                <a:latin typeface="Segoe UI" panose="020B0502040204020203" pitchFamily="34" charset="0"/>
                <a:cs typeface="Segoe UI" panose="020B0502040204020203" pitchFamily="34" charset="0"/>
                <a:hlinkClick r:id="rId3"/>
              </a:rPr>
              <a:t>Authentication</a:t>
            </a:r>
            <a:r>
              <a:rPr lang="en-US" sz="2000" b="0" i="0" u="none" strike="noStrike" dirty="0">
                <a:solidFill>
                  <a:schemeClr val="tx1">
                    <a:lumMod val="95000"/>
                    <a:lumOff val="5000"/>
                  </a:schemeClr>
                </a:solidFill>
                <a:effectLst/>
                <a:latin typeface="Segoe UI" panose="020B0502040204020203" pitchFamily="34" charset="0"/>
                <a:cs typeface="Segoe UI" panose="020B0502040204020203" pitchFamily="34" charset="0"/>
              </a:rPr>
              <a:t> is the process of proving you are </a:t>
            </a:r>
            <a:r>
              <a:rPr lang="en-US" sz="2000" b="1" i="0" u="none" strike="noStrike" dirty="0">
                <a:solidFill>
                  <a:schemeClr val="tx1">
                    <a:lumMod val="95000"/>
                    <a:lumOff val="5000"/>
                  </a:schemeClr>
                </a:solidFill>
                <a:effectLst/>
                <a:latin typeface="Segoe UI" panose="020B0502040204020203" pitchFamily="34" charset="0"/>
                <a:cs typeface="Segoe UI" panose="020B0502040204020203" pitchFamily="34" charset="0"/>
              </a:rPr>
              <a:t>who you say you are</a:t>
            </a:r>
            <a:endParaRPr lang="en-US" sz="2000" b="0" i="0" u="none" strike="noStrike" dirty="0">
              <a:solidFill>
                <a:schemeClr val="tx1">
                  <a:lumMod val="95000"/>
                  <a:lumOff val="5000"/>
                </a:schemeClr>
              </a:solidFill>
              <a:effectLst/>
              <a:latin typeface="Segoe UI" panose="020B0502040204020203" pitchFamily="34" charset="0"/>
              <a:cs typeface="Segoe UI" panose="020B0502040204020203" pitchFamily="34" charset="0"/>
            </a:endParaRPr>
          </a:p>
          <a:p>
            <a:pPr marL="392169" lvl="2" indent="-280121">
              <a:spcBef>
                <a:spcPts val="0"/>
              </a:spcBef>
              <a:spcAft>
                <a:spcPts val="1200"/>
              </a:spcAft>
            </a:pPr>
            <a:r>
              <a:rPr lang="en-US" sz="2000" dirty="0">
                <a:solidFill>
                  <a:schemeClr val="tx1">
                    <a:lumMod val="95000"/>
                    <a:lumOff val="5000"/>
                  </a:schemeClr>
                </a:solidFill>
                <a:latin typeface="Segoe UI" panose="020B0502040204020203" pitchFamily="34" charset="0"/>
                <a:cs typeface="Segoe UI" panose="020B0502040204020203" pitchFamily="34" charset="0"/>
              </a:rPr>
              <a:t>Microsoft identity platform implements the </a:t>
            </a:r>
            <a:r>
              <a:rPr lang="en-US" sz="2000" b="1" dirty="0">
                <a:solidFill>
                  <a:schemeClr val="tx1">
                    <a:lumMod val="95000"/>
                    <a:lumOff val="5000"/>
                  </a:schemeClr>
                </a:solidFill>
                <a:latin typeface="Segoe UI" panose="020B0502040204020203" pitchFamily="34" charset="0"/>
                <a:cs typeface="Segoe UI" panose="020B0502040204020203" pitchFamily="34" charset="0"/>
                <a:hlinkClick r:id="rId4"/>
              </a:rPr>
              <a:t>OpenID Connect </a:t>
            </a:r>
            <a:r>
              <a:rPr lang="en-US" sz="2000" b="1" dirty="0">
                <a:solidFill>
                  <a:schemeClr val="tx1">
                    <a:lumMod val="95000"/>
                    <a:lumOff val="5000"/>
                  </a:schemeClr>
                </a:solidFill>
                <a:latin typeface="Segoe UI" panose="020B0502040204020203" pitchFamily="34" charset="0"/>
                <a:cs typeface="Segoe UI" panose="020B0502040204020203" pitchFamily="34" charset="0"/>
              </a:rPr>
              <a:t>protocol </a:t>
            </a:r>
            <a:r>
              <a:rPr lang="en-US" sz="2000" dirty="0">
                <a:solidFill>
                  <a:schemeClr val="tx1">
                    <a:lumMod val="95000"/>
                    <a:lumOff val="5000"/>
                  </a:schemeClr>
                </a:solidFill>
                <a:latin typeface="Segoe UI" panose="020B0502040204020203" pitchFamily="34" charset="0"/>
                <a:cs typeface="Segoe UI" panose="020B0502040204020203" pitchFamily="34" charset="0"/>
              </a:rPr>
              <a:t>for handling authentication</a:t>
            </a:r>
          </a:p>
          <a:p>
            <a:pPr>
              <a:spcBef>
                <a:spcPts val="0"/>
              </a:spcBef>
              <a:spcAft>
                <a:spcPts val="1200"/>
              </a:spcAft>
            </a:pPr>
            <a:r>
              <a:rPr lang="en-US" sz="2000" b="1" i="0" u="none" strike="noStrike" dirty="0">
                <a:solidFill>
                  <a:schemeClr val="tx1">
                    <a:lumMod val="95000"/>
                    <a:lumOff val="5000"/>
                  </a:schemeClr>
                </a:solidFill>
                <a:effectLst/>
                <a:latin typeface="Segoe UI" panose="020B0502040204020203" pitchFamily="34" charset="0"/>
                <a:cs typeface="Segoe UI" panose="020B0502040204020203" pitchFamily="34" charset="0"/>
                <a:hlinkClick r:id="rId5"/>
              </a:rPr>
              <a:t>Authorization</a:t>
            </a:r>
            <a:r>
              <a:rPr lang="en-US" sz="2000" b="0" i="0" u="none" strike="noStrike" dirty="0">
                <a:solidFill>
                  <a:schemeClr val="tx1">
                    <a:lumMod val="95000"/>
                    <a:lumOff val="5000"/>
                  </a:schemeClr>
                </a:solidFill>
                <a:effectLst/>
                <a:latin typeface="Segoe UI" panose="020B0502040204020203" pitchFamily="34" charset="0"/>
                <a:cs typeface="Segoe UI" panose="020B0502040204020203" pitchFamily="34" charset="0"/>
              </a:rPr>
              <a:t> is the act of granting an authenticated party </a:t>
            </a:r>
            <a:r>
              <a:rPr lang="en-US" sz="2000" b="1" i="0" u="none" strike="noStrike" dirty="0">
                <a:solidFill>
                  <a:schemeClr val="tx1">
                    <a:lumMod val="95000"/>
                    <a:lumOff val="5000"/>
                  </a:schemeClr>
                </a:solidFill>
                <a:effectLst/>
                <a:latin typeface="Segoe UI" panose="020B0502040204020203" pitchFamily="34" charset="0"/>
                <a:cs typeface="Segoe UI" panose="020B0502040204020203" pitchFamily="34" charset="0"/>
              </a:rPr>
              <a:t>permission to do something</a:t>
            </a:r>
            <a:endParaRPr lang="en-US" sz="2000" b="0" i="0" u="none" strike="noStrike" dirty="0">
              <a:solidFill>
                <a:schemeClr val="tx1">
                  <a:lumMod val="95000"/>
                  <a:lumOff val="5000"/>
                </a:schemeClr>
              </a:solidFill>
              <a:effectLst/>
              <a:latin typeface="Segoe UI" panose="020B0502040204020203" pitchFamily="34" charset="0"/>
              <a:cs typeface="Segoe UI" panose="020B0502040204020203" pitchFamily="34" charset="0"/>
            </a:endParaRPr>
          </a:p>
          <a:p>
            <a:pPr marL="342900" indent="-342900">
              <a:spcBef>
                <a:spcPts val="0"/>
              </a:spcBef>
              <a:spcAft>
                <a:spcPts val="1200"/>
              </a:spcAft>
              <a:buFont typeface="Arial" panose="020B0604020202020204" pitchFamily="34" charset="0"/>
              <a:buChar char="•"/>
            </a:pPr>
            <a:r>
              <a:rPr lang="en-US" sz="2000" dirty="0">
                <a:solidFill>
                  <a:schemeClr val="tx1">
                    <a:lumMod val="95000"/>
                    <a:lumOff val="5000"/>
                  </a:schemeClr>
                </a:solidFill>
                <a:latin typeface="Segoe UI" panose="020B0502040204020203" pitchFamily="34" charset="0"/>
                <a:cs typeface="Segoe UI" panose="020B0502040204020203" pitchFamily="34" charset="0"/>
              </a:rPr>
              <a:t>Microsoft identity platform implements the </a:t>
            </a:r>
            <a:r>
              <a:rPr lang="en-US" sz="2000" b="1" dirty="0">
                <a:solidFill>
                  <a:schemeClr val="tx1">
                    <a:lumMod val="95000"/>
                    <a:lumOff val="5000"/>
                  </a:schemeClr>
                </a:solidFill>
                <a:latin typeface="Segoe UI" panose="020B0502040204020203" pitchFamily="34" charset="0"/>
                <a:cs typeface="Segoe UI" panose="020B0502040204020203" pitchFamily="34" charset="0"/>
                <a:hlinkClick r:id="rId6"/>
              </a:rPr>
              <a:t>OAuth 2.0 protocol </a:t>
            </a:r>
            <a:r>
              <a:rPr lang="en-US" sz="2000" dirty="0">
                <a:solidFill>
                  <a:schemeClr val="tx1">
                    <a:lumMod val="95000"/>
                    <a:lumOff val="5000"/>
                  </a:schemeClr>
                </a:solidFill>
                <a:latin typeface="Segoe UI" panose="020B0502040204020203" pitchFamily="34" charset="0"/>
                <a:cs typeface="Segoe UI" panose="020B0502040204020203" pitchFamily="34" charset="0"/>
              </a:rPr>
              <a:t>for handling authorization</a:t>
            </a:r>
          </a:p>
          <a:p>
            <a:pPr>
              <a:spcBef>
                <a:spcPts val="0"/>
              </a:spcBef>
              <a:spcAft>
                <a:spcPts val="1200"/>
              </a:spcAft>
            </a:pPr>
            <a:endParaRPr lang="en-US" sz="2000" dirty="0">
              <a:solidFill>
                <a:schemeClr val="tx1">
                  <a:lumMod val="95000"/>
                  <a:lumOff val="5000"/>
                </a:schemeClr>
              </a:solidFill>
              <a:latin typeface="Segoe UI" panose="020B0502040204020203" pitchFamily="34" charset="0"/>
              <a:cs typeface="Segoe UI" panose="020B0502040204020203" pitchFamily="34" charset="0"/>
            </a:endParaRPr>
          </a:p>
          <a:p>
            <a:pPr>
              <a:spcBef>
                <a:spcPts val="0"/>
              </a:spcBef>
              <a:spcAft>
                <a:spcPts val="1200"/>
              </a:spcAft>
            </a:pPr>
            <a:r>
              <a:rPr lang="en-US" sz="2000" b="1" i="0" u="none" strike="noStrike" dirty="0">
                <a:effectLst/>
                <a:latin typeface="Segoe UI" panose="020B0502040204020203" pitchFamily="34" charset="0"/>
                <a:cs typeface="Segoe UI" panose="020B0502040204020203" pitchFamily="34" charset="0"/>
              </a:rPr>
              <a:t>OAuth vs OpenID Connect</a:t>
            </a:r>
            <a:r>
              <a:rPr lang="en-US" sz="2000" b="0" i="0" u="none" strike="noStrike" dirty="0">
                <a:effectLst/>
                <a:latin typeface="Segoe UI" panose="020B0502040204020203" pitchFamily="34" charset="0"/>
                <a:cs typeface="Segoe UI" panose="020B0502040204020203" pitchFamily="34" charset="0"/>
              </a:rPr>
              <a:t>: </a:t>
            </a:r>
          </a:p>
          <a:p>
            <a:pPr marL="342900" indent="-342900">
              <a:spcBef>
                <a:spcPts val="0"/>
              </a:spcBef>
              <a:spcAft>
                <a:spcPts val="1200"/>
              </a:spcAft>
              <a:buFont typeface="Arial" panose="020B0604020202020204" pitchFamily="34" charset="0"/>
              <a:buChar char="•"/>
            </a:pPr>
            <a:r>
              <a:rPr lang="en-US" sz="2000" b="1" i="0" u="none" strike="noStrike" dirty="0">
                <a:effectLst/>
                <a:latin typeface="Segoe UI" panose="020B0502040204020203" pitchFamily="34" charset="0"/>
                <a:cs typeface="Segoe UI" panose="020B0502040204020203" pitchFamily="34" charset="0"/>
              </a:rPr>
              <a:t>OAuth</a:t>
            </a:r>
            <a:r>
              <a:rPr lang="en-US" sz="2000" b="0" i="0" u="none" strike="noStrike" dirty="0">
                <a:effectLst/>
                <a:latin typeface="Segoe UI" panose="020B0502040204020203" pitchFamily="34" charset="0"/>
                <a:cs typeface="Segoe UI" panose="020B0502040204020203" pitchFamily="34" charset="0"/>
              </a:rPr>
              <a:t> is used for authorization and OpenID Connect (OIDC) is used for authentication</a:t>
            </a:r>
          </a:p>
          <a:p>
            <a:pPr marL="342900" indent="-342900">
              <a:spcBef>
                <a:spcPts val="0"/>
              </a:spcBef>
              <a:spcAft>
                <a:spcPts val="1200"/>
              </a:spcAft>
              <a:buFont typeface="Arial" panose="020B0604020202020204" pitchFamily="34" charset="0"/>
              <a:buChar char="•"/>
            </a:pPr>
            <a:r>
              <a:rPr lang="en-US" sz="2000" b="1" i="0" u="none" strike="noStrike" dirty="0">
                <a:effectLst/>
                <a:latin typeface="Segoe UI" panose="020B0502040204020203" pitchFamily="34" charset="0"/>
                <a:cs typeface="Segoe UI" panose="020B0502040204020203" pitchFamily="34" charset="0"/>
              </a:rPr>
              <a:t>OpenID Connect</a:t>
            </a:r>
            <a:r>
              <a:rPr lang="en-US" sz="2000" b="0" i="0" u="none" strike="noStrike" dirty="0">
                <a:effectLst/>
                <a:latin typeface="Segoe UI" panose="020B0502040204020203" pitchFamily="34" charset="0"/>
                <a:cs typeface="Segoe UI" panose="020B0502040204020203" pitchFamily="34" charset="0"/>
              </a:rPr>
              <a:t> is built on top of OAuth 2.0</a:t>
            </a:r>
            <a:endParaRPr lang="en-US" sz="2000" dirty="0">
              <a:latin typeface="Segoe UI" panose="020B0502040204020203" pitchFamily="34" charset="0"/>
              <a:cs typeface="Segoe UI" panose="020B0502040204020203" pitchFamily="34" charset="0"/>
            </a:endParaRPr>
          </a:p>
          <a:p>
            <a:pPr marL="342900" indent="-342900">
              <a:spcBef>
                <a:spcPts val="0"/>
              </a:spcBef>
              <a:spcAft>
                <a:spcPts val="1200"/>
              </a:spcAft>
              <a:buFont typeface="Arial" panose="020B0604020202020204" pitchFamily="34" charset="0"/>
              <a:buChar char="•"/>
            </a:pPr>
            <a:r>
              <a:rPr lang="en-US" sz="2000" b="0" i="0" u="none" strike="noStrike" dirty="0">
                <a:effectLst/>
                <a:latin typeface="Segoe UI" panose="020B0502040204020203" pitchFamily="34" charset="0"/>
                <a:cs typeface="Segoe UI" panose="020B0502040204020203" pitchFamily="34" charset="0"/>
              </a:rPr>
              <a:t>You can both authenticate a user (using OpenID Connect) </a:t>
            </a:r>
            <a:r>
              <a:rPr lang="en-US" sz="2000" b="1" i="1" u="none" strike="noStrike" dirty="0">
                <a:effectLst/>
                <a:latin typeface="Segoe UI" panose="020B0502040204020203" pitchFamily="34" charset="0"/>
                <a:cs typeface="Segoe UI" panose="020B0502040204020203" pitchFamily="34" charset="0"/>
              </a:rPr>
              <a:t>and</a:t>
            </a:r>
            <a:r>
              <a:rPr lang="en-US" sz="2000" b="0" i="0" u="none" strike="noStrike" dirty="0">
                <a:effectLst/>
                <a:latin typeface="Segoe UI" panose="020B0502040204020203" pitchFamily="34" charset="0"/>
                <a:cs typeface="Segoe UI" panose="020B0502040204020203" pitchFamily="34" charset="0"/>
              </a:rPr>
              <a:t> get authorization to access a protected resource that the user owns (using OAuth 2.0) in one request</a:t>
            </a:r>
            <a:endParaRPr lang="en-US" sz="2000" dirty="0">
              <a:solidFill>
                <a:schemeClr val="tx1">
                  <a:lumMod val="95000"/>
                  <a:lumOff val="5000"/>
                </a:schemeClr>
              </a:solidFill>
              <a:latin typeface="Segoe UI" panose="020B0502040204020203" pitchFamily="34" charset="0"/>
              <a:cs typeface="Segoe UI" panose="020B0502040204020203" pitchFamily="34" charset="0"/>
            </a:endParaRPr>
          </a:p>
          <a:p>
            <a:endParaRPr lang="en-US" sz="2000" dirty="0">
              <a:solidFill>
                <a:schemeClr val="tx1">
                  <a:lumMod val="95000"/>
                  <a:lumOff val="5000"/>
                </a:schemeClr>
              </a:solidFill>
              <a:latin typeface="Segoe UI Light" panose="020B0502040204020203" pitchFamily="34" charset="0"/>
              <a:cs typeface="Segoe UI Light" panose="020B0502040204020203" pitchFamily="34" charset="0"/>
            </a:endParaRPr>
          </a:p>
        </p:txBody>
      </p:sp>
      <p:pic>
        <p:nvPicPr>
          <p:cNvPr id="3" name="Picture 2" descr="A close up of a logo&#10;&#10;Description automatically generated">
            <a:extLst>
              <a:ext uri="{FF2B5EF4-FFF2-40B4-BE49-F238E27FC236}">
                <a16:creationId xmlns:a16="http://schemas.microsoft.com/office/drawing/2014/main" id="{5B679CB3-DF47-4FC6-B665-CE39C9449A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91506" y="5436316"/>
            <a:ext cx="979356" cy="981190"/>
          </a:xfrm>
          <a:prstGeom prst="rect">
            <a:avLst/>
          </a:prstGeom>
        </p:spPr>
      </p:pic>
      <p:sp>
        <p:nvSpPr>
          <p:cNvPr id="2" name="TextBox 1">
            <a:extLst>
              <a:ext uri="{FF2B5EF4-FFF2-40B4-BE49-F238E27FC236}">
                <a16:creationId xmlns:a16="http://schemas.microsoft.com/office/drawing/2014/main" id="{4A060C49-9774-428F-90D5-1B237D3422CC}"/>
              </a:ext>
            </a:extLst>
          </p:cNvPr>
          <p:cNvSpPr txBox="1"/>
          <p:nvPr/>
        </p:nvSpPr>
        <p:spPr>
          <a:xfrm>
            <a:off x="418643" y="6053467"/>
            <a:ext cx="364426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See: </a:t>
            </a:r>
            <a:r>
              <a:rPr lang="en-US" sz="1600" dirty="0">
                <a:latin typeface="Segoe UI" panose="020B0502040204020203" pitchFamily="34" charset="0"/>
                <a:cs typeface="Segoe UI" panose="020B0502040204020203" pitchFamily="34" charset="0"/>
                <a:hlinkClick r:id="rId8"/>
              </a:rPr>
              <a:t>Authentication vs Authorization</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321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17194" y="399012"/>
            <a:ext cx="11306469" cy="403079"/>
          </a:xfrm>
        </p:spPr>
        <p:txBody>
          <a:bodyPr/>
          <a:lstStyle/>
          <a:p>
            <a:r>
              <a:rPr lang="en-US" dirty="0">
                <a:latin typeface="+mn-lt"/>
                <a:cs typeface="Segoe UI Light" panose="020B0502040204020203" pitchFamily="34" charset="0"/>
              </a:rPr>
              <a:t>Reasons for Multi-Factor Authentication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4030" y="1144676"/>
            <a:ext cx="10735310" cy="5057795"/>
          </a:xfrm>
        </p:spPr>
        <p:txBody>
          <a:bodyPr/>
          <a:lstStyle/>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Password complexity rules</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Password expiration rules</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Self-service password reset (SSPR)</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Azure AD identity protection</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Azure AD password protection</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hlinkClick r:id="rId3"/>
              </a:rPr>
              <a:t>Azure AD smart lockout</a:t>
            </a:r>
            <a:endParaRPr lang="en-US" dirty="0">
              <a:latin typeface="Segoe UI" panose="020B0502040204020203" pitchFamily="34" charset="0"/>
              <a:cs typeface="Segoe UI" panose="020B0502040204020203" pitchFamily="34" charset="0"/>
            </a:endParaRP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hlinkClick r:id="rId4"/>
              </a:rPr>
              <a:t>Azure AD application proxy</a:t>
            </a:r>
            <a:endParaRPr lang="en-US" dirty="0">
              <a:latin typeface="Segoe UI" panose="020B0502040204020203" pitchFamily="34" charset="0"/>
              <a:cs typeface="Segoe UI" panose="020B0502040204020203" pitchFamily="34" charset="0"/>
            </a:endParaRP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Single sign-on (SSO)</a:t>
            </a:r>
          </a:p>
          <a:p>
            <a:pPr marL="342900" indent="-342900">
              <a:spcAft>
                <a:spcPts val="1200"/>
              </a:spcAft>
              <a:buFont typeface="Arial" panose="020B0604020202020204" pitchFamily="34" charset="0"/>
              <a:buChar char="•"/>
            </a:pPr>
            <a:r>
              <a:rPr lang="en-US" dirty="0">
                <a:latin typeface="Segoe UI" panose="020B0502040204020203" pitchFamily="34" charset="0"/>
                <a:cs typeface="Segoe UI" panose="020B0502040204020203" pitchFamily="34" charset="0"/>
              </a:rPr>
              <a:t>Azure AD connect</a:t>
            </a:r>
            <a:endParaRPr lang="en-US" sz="28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5AAAC9E-E21E-4679-B322-20C0ED927734}"/>
              </a:ext>
            </a:extLst>
          </p:cNvPr>
          <p:cNvPicPr>
            <a:picLocks noChangeAspect="1"/>
          </p:cNvPicPr>
          <p:nvPr/>
        </p:nvPicPr>
        <p:blipFill>
          <a:blip r:embed="rId5"/>
          <a:stretch>
            <a:fillRect/>
          </a:stretch>
        </p:blipFill>
        <p:spPr>
          <a:xfrm>
            <a:off x="4758070" y="5023531"/>
            <a:ext cx="7198500" cy="1113730"/>
          </a:xfrm>
          <a:prstGeom prst="rect">
            <a:avLst/>
          </a:prstGeom>
        </p:spPr>
      </p:pic>
    </p:spTree>
    <p:extLst>
      <p:ext uri="{BB962C8B-B14F-4D97-AF65-F5344CB8AC3E}">
        <p14:creationId xmlns:p14="http://schemas.microsoft.com/office/powerpoint/2010/main" val="21613848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How Multi-Factor Authentication Works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6854" y="1421662"/>
            <a:ext cx="10767991" cy="2087495"/>
          </a:xfrm>
        </p:spPr>
        <p:txBody>
          <a:bodyPr/>
          <a:lstStyle/>
          <a:p>
            <a:pPr marL="342900" indent="-342900">
              <a:spcAft>
                <a:spcPts val="1176"/>
              </a:spcAft>
              <a:buFont typeface="Arial" panose="020B0604020202020204" pitchFamily="34" charset="0"/>
              <a:buChar char="•"/>
            </a:pPr>
            <a:r>
              <a:rPr lang="en-US" dirty="0">
                <a:latin typeface="Segoe UI" panose="020B0502040204020203" pitchFamily="34" charset="0"/>
                <a:cs typeface="Segoe UI" panose="020B0502040204020203" pitchFamily="34" charset="0"/>
              </a:rPr>
              <a:t>Something you know</a:t>
            </a:r>
          </a:p>
          <a:p>
            <a:pPr marL="342900" indent="-342900">
              <a:spcAft>
                <a:spcPts val="1176"/>
              </a:spcAft>
              <a:buFont typeface="Arial" panose="020B0604020202020204" pitchFamily="34" charset="0"/>
              <a:buChar char="•"/>
            </a:pPr>
            <a:r>
              <a:rPr lang="en-US" dirty="0">
                <a:latin typeface="Segoe UI" panose="020B0502040204020203" pitchFamily="34" charset="0"/>
                <a:cs typeface="Segoe UI" panose="020B0502040204020203" pitchFamily="34" charset="0"/>
              </a:rPr>
              <a:t>Something you possess</a:t>
            </a:r>
          </a:p>
          <a:p>
            <a:pPr marL="342900" indent="-342900">
              <a:spcAft>
                <a:spcPts val="1176"/>
              </a:spcAft>
              <a:buFont typeface="Arial" panose="020B0604020202020204" pitchFamily="34" charset="0"/>
              <a:buChar char="•"/>
            </a:pPr>
            <a:r>
              <a:rPr lang="en-US" dirty="0">
                <a:latin typeface="Segoe UI" panose="020B0502040204020203" pitchFamily="34" charset="0"/>
                <a:cs typeface="Segoe UI" panose="020B0502040204020203" pitchFamily="34" charset="0"/>
              </a:rPr>
              <a:t>Something you are </a:t>
            </a:r>
          </a:p>
          <a:p>
            <a:endParaRPr lang="en-US" sz="18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BB15FF5B-AD8D-4BF8-BAC4-16BA30EA8BCA}"/>
              </a:ext>
            </a:extLst>
          </p:cNvPr>
          <p:cNvPicPr>
            <a:picLocks noChangeAspect="1"/>
          </p:cNvPicPr>
          <p:nvPr/>
        </p:nvPicPr>
        <p:blipFill>
          <a:blip r:embed="rId3"/>
          <a:stretch>
            <a:fillRect/>
          </a:stretch>
        </p:blipFill>
        <p:spPr>
          <a:xfrm>
            <a:off x="1345019" y="3620952"/>
            <a:ext cx="9213112" cy="2690228"/>
          </a:xfrm>
          <a:prstGeom prst="rect">
            <a:avLst/>
          </a:prstGeom>
        </p:spPr>
      </p:pic>
    </p:spTree>
    <p:extLst>
      <p:ext uri="{BB962C8B-B14F-4D97-AF65-F5344CB8AC3E}">
        <p14:creationId xmlns:p14="http://schemas.microsoft.com/office/powerpoint/2010/main" val="2438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4" y="534261"/>
            <a:ext cx="11306469" cy="370056"/>
          </a:xfrm>
        </p:spPr>
        <p:txBody>
          <a:bodyPr/>
          <a:lstStyle/>
          <a:p>
            <a:r>
              <a:rPr lang="en-US" dirty="0">
                <a:latin typeface="Segoe UI" panose="020B0502040204020203" pitchFamily="34" charset="0"/>
              </a:rPr>
              <a:t>Conditional Access</a:t>
            </a:r>
          </a:p>
        </p:txBody>
      </p:sp>
      <p:pic>
        <p:nvPicPr>
          <p:cNvPr id="5" name="Picture 4">
            <a:extLst>
              <a:ext uri="{FF2B5EF4-FFF2-40B4-BE49-F238E27FC236}">
                <a16:creationId xmlns:a16="http://schemas.microsoft.com/office/drawing/2014/main" id="{153E75CE-BA5B-481D-86DB-A349515C5F85}"/>
              </a:ext>
            </a:extLst>
          </p:cNvPr>
          <p:cNvPicPr>
            <a:picLocks noChangeAspect="1"/>
          </p:cNvPicPr>
          <p:nvPr/>
        </p:nvPicPr>
        <p:blipFill>
          <a:blip r:embed="rId3"/>
          <a:stretch>
            <a:fillRect/>
          </a:stretch>
        </p:blipFill>
        <p:spPr>
          <a:xfrm>
            <a:off x="738963" y="3319307"/>
            <a:ext cx="10430543" cy="2743233"/>
          </a:xfrm>
          <a:prstGeom prst="rect">
            <a:avLst/>
          </a:prstGeom>
        </p:spPr>
      </p:pic>
      <p:sp>
        <p:nvSpPr>
          <p:cNvPr id="9" name="TextBox 8">
            <a:extLst>
              <a:ext uri="{FF2B5EF4-FFF2-40B4-BE49-F238E27FC236}">
                <a16:creationId xmlns:a16="http://schemas.microsoft.com/office/drawing/2014/main" id="{E7ABE3BE-1003-4A19-903B-E80465FAB76F}"/>
              </a:ext>
            </a:extLst>
          </p:cNvPr>
          <p:cNvSpPr txBox="1"/>
          <p:nvPr/>
        </p:nvSpPr>
        <p:spPr>
          <a:xfrm>
            <a:off x="418780" y="1925882"/>
            <a:ext cx="11306469" cy="830997"/>
          </a:xfrm>
          <a:prstGeom prst="rect">
            <a:avLst/>
          </a:prstGeom>
          <a:noFill/>
        </p:spPr>
        <p:txBody>
          <a:bodyPr wrap="square">
            <a:spAutoFit/>
          </a:bodyPr>
          <a:lstStyle/>
          <a:p>
            <a:r>
              <a:rPr lang="en-US" sz="2400" dirty="0">
                <a:cs typeface="Segoe UI" panose="020B0502040204020203" pitchFamily="34" charset="0"/>
                <a:hlinkClick r:id="rId4"/>
              </a:rPr>
              <a:t>Conditional Access</a:t>
            </a:r>
            <a:r>
              <a:rPr lang="en-US" sz="2400" dirty="0">
                <a:cs typeface="Segoe UI" panose="020B0502040204020203" pitchFamily="34" charset="0"/>
              </a:rPr>
              <a:t> is the tool used by Azure Active Directory to bring signals together, to make decisions, and enforce organizational pol</a:t>
            </a:r>
            <a:r>
              <a:rPr lang="en-US" sz="2400" dirty="0">
                <a:cs typeface="Segoe UI Light" panose="020B0502040204020203" pitchFamily="34" charset="0"/>
              </a:rPr>
              <a:t>icies</a:t>
            </a:r>
          </a:p>
        </p:txBody>
      </p:sp>
    </p:spTree>
    <p:extLst>
      <p:ext uri="{BB962C8B-B14F-4D97-AF65-F5344CB8AC3E}">
        <p14:creationId xmlns:p14="http://schemas.microsoft.com/office/powerpoint/2010/main" val="42451207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Conditional Access and Azure Multi-Factor Authentication</a:t>
            </a:r>
          </a:p>
        </p:txBody>
      </p:sp>
      <p:pic>
        <p:nvPicPr>
          <p:cNvPr id="3" name="Picture 2">
            <a:extLst>
              <a:ext uri="{FF2B5EF4-FFF2-40B4-BE49-F238E27FC236}">
                <a16:creationId xmlns:a16="http://schemas.microsoft.com/office/drawing/2014/main" id="{82639CA5-C52B-472A-8C79-A98842EE4B65}"/>
              </a:ext>
            </a:extLst>
          </p:cNvPr>
          <p:cNvPicPr>
            <a:picLocks noChangeAspect="1"/>
          </p:cNvPicPr>
          <p:nvPr/>
        </p:nvPicPr>
        <p:blipFill>
          <a:blip r:embed="rId3"/>
          <a:stretch>
            <a:fillRect/>
          </a:stretch>
        </p:blipFill>
        <p:spPr>
          <a:xfrm>
            <a:off x="196040" y="1661459"/>
            <a:ext cx="10847101" cy="4414770"/>
          </a:xfrm>
          <a:prstGeom prst="rect">
            <a:avLst/>
          </a:prstGeom>
        </p:spPr>
      </p:pic>
    </p:spTree>
    <p:extLst>
      <p:ext uri="{BB962C8B-B14F-4D97-AF65-F5344CB8AC3E}">
        <p14:creationId xmlns:p14="http://schemas.microsoft.com/office/powerpoint/2010/main" val="9659480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215979"/>
            <a:ext cx="11306469" cy="403079"/>
          </a:xfrm>
        </p:spPr>
        <p:txBody>
          <a:bodyPr/>
          <a:lstStyle/>
          <a:p>
            <a:r>
              <a:rPr lang="en-US" dirty="0">
                <a:latin typeface="+mn-lt"/>
                <a:cs typeface="Segoe UI Light" panose="020B0502040204020203" pitchFamily="34" charset="0"/>
              </a:rPr>
              <a:t>Plan for MFA Deployment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7452" y="1044658"/>
            <a:ext cx="11034118" cy="3323987"/>
          </a:xfrm>
        </p:spPr>
        <p:txBody>
          <a:bodyPr/>
          <a:lstStyle/>
          <a:p>
            <a:r>
              <a:rPr lang="en-US" sz="2000" b="1" i="0" u="none" strike="noStrike" dirty="0">
                <a:effectLst/>
                <a:latin typeface="Segoe UI Light" panose="020B0502040204020203" pitchFamily="34" charset="0"/>
                <a:cs typeface="Segoe UI Light" panose="020B0502040204020203" pitchFamily="34" charset="0"/>
              </a:rPr>
              <a:t>Azure MF policies</a:t>
            </a:r>
          </a:p>
          <a:p>
            <a:r>
              <a:rPr lang="en-US" sz="2000" b="0" i="0" u="none" strike="noStrike" dirty="0">
                <a:effectLst/>
                <a:latin typeface="Segoe UI Light" panose="020B0502040204020203" pitchFamily="34" charset="0"/>
                <a:cs typeface="Segoe UI Light" panose="020B0502040204020203" pitchFamily="34" charset="0"/>
              </a:rPr>
              <a:t>Azure Multi-factor Authentication is enforced with </a:t>
            </a:r>
            <a:r>
              <a:rPr lang="en-US" sz="2000" b="1" i="0" u="none" strike="noStrike" dirty="0">
                <a:effectLst/>
                <a:latin typeface="Segoe UI Light" panose="020B0502040204020203" pitchFamily="34" charset="0"/>
                <a:cs typeface="Segoe UI Light" panose="020B0502040204020203" pitchFamily="34" charset="0"/>
              </a:rPr>
              <a:t>Conditional Access</a:t>
            </a:r>
            <a:r>
              <a:rPr lang="en-US" sz="2000" b="0" i="0" u="none" strike="noStrike" dirty="0">
                <a:effectLst/>
                <a:latin typeface="Segoe UI Light" panose="020B0502040204020203" pitchFamily="34" charset="0"/>
                <a:cs typeface="Segoe UI Light" panose="020B0502040204020203" pitchFamily="34" charset="0"/>
              </a:rPr>
              <a:t> policies. Conditional Access policies are IF-THEN statements </a:t>
            </a:r>
          </a:p>
          <a:p>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user wants to access a resource, </a:t>
            </a:r>
            <a:r>
              <a:rPr lang="en-US" sz="2000" b="1" i="0" u="none" strike="noStrike" dirty="0">
                <a:effectLst/>
                <a:latin typeface="Segoe UI Light" panose="020B0502040204020203" pitchFamily="34" charset="0"/>
                <a:cs typeface="Segoe UI Light" panose="020B0502040204020203" pitchFamily="34" charset="0"/>
              </a:rPr>
              <a:t>THEN</a:t>
            </a:r>
            <a:r>
              <a:rPr lang="en-US" sz="2000" b="0" i="0" u="none" strike="noStrike" dirty="0">
                <a:effectLst/>
                <a:latin typeface="Segoe UI Light" panose="020B0502040204020203" pitchFamily="34" charset="0"/>
                <a:cs typeface="Segoe UI Light" panose="020B0502040204020203" pitchFamily="34" charset="0"/>
              </a:rPr>
              <a:t> they must complete an action </a:t>
            </a:r>
          </a:p>
          <a:p>
            <a:pPr marL="342900" indent="-342900">
              <a:buFont typeface="Arial" panose="020B0604020202020204" pitchFamily="34" charset="0"/>
              <a:buChar char="•"/>
            </a:pPr>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specific cloud application is accessed</a:t>
            </a:r>
          </a:p>
          <a:p>
            <a:pPr marL="342900" indent="-342900">
              <a:buFont typeface="Arial" panose="020B0604020202020204" pitchFamily="34" charset="0"/>
              <a:buChar char="•"/>
            </a:pPr>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user is accessing a specific network</a:t>
            </a:r>
          </a:p>
          <a:p>
            <a:pPr marL="342900" indent="-342900">
              <a:buFont typeface="Arial" panose="020B0604020202020204" pitchFamily="34" charset="0"/>
              <a:buChar char="•"/>
            </a:pPr>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user is accessing a specific client application</a:t>
            </a:r>
          </a:p>
          <a:p>
            <a:pPr marL="342900" indent="-342900">
              <a:buFont typeface="Arial" panose="020B0604020202020204" pitchFamily="34" charset="0"/>
              <a:buChar char="•"/>
            </a:pPr>
            <a:r>
              <a:rPr lang="en-US" sz="2000" b="1" i="0" u="none" strike="noStrike" dirty="0">
                <a:effectLst/>
                <a:latin typeface="Segoe UI Light" panose="020B0502040204020203" pitchFamily="34" charset="0"/>
                <a:cs typeface="Segoe UI Light" panose="020B0502040204020203" pitchFamily="34" charset="0"/>
              </a:rPr>
              <a:t>IF</a:t>
            </a:r>
            <a:r>
              <a:rPr lang="en-US" sz="2000" b="0" i="0" u="none" strike="noStrike" dirty="0">
                <a:effectLst/>
                <a:latin typeface="Segoe UI Light" panose="020B0502040204020203" pitchFamily="34" charset="0"/>
                <a:cs typeface="Segoe UI Light" panose="020B0502040204020203" pitchFamily="34" charset="0"/>
              </a:rPr>
              <a:t> a user is registering a new device</a:t>
            </a:r>
          </a:p>
        </p:txBody>
      </p:sp>
      <p:pic>
        <p:nvPicPr>
          <p:cNvPr id="3" name="Picture 2">
            <a:hlinkClick r:id="rId3"/>
            <a:extLst>
              <a:ext uri="{FF2B5EF4-FFF2-40B4-BE49-F238E27FC236}">
                <a16:creationId xmlns:a16="http://schemas.microsoft.com/office/drawing/2014/main" id="{7D95189D-725D-45FD-84EE-F7E5CC21B934}"/>
              </a:ext>
            </a:extLst>
          </p:cNvPr>
          <p:cNvPicPr>
            <a:picLocks noChangeAspect="1"/>
          </p:cNvPicPr>
          <p:nvPr/>
        </p:nvPicPr>
        <p:blipFill>
          <a:blip r:embed="rId4"/>
          <a:stretch>
            <a:fillRect/>
          </a:stretch>
        </p:blipFill>
        <p:spPr>
          <a:xfrm>
            <a:off x="290160" y="4340226"/>
            <a:ext cx="11708496" cy="2301795"/>
          </a:xfrm>
          <a:prstGeom prst="rect">
            <a:avLst/>
          </a:prstGeom>
        </p:spPr>
      </p:pic>
    </p:spTree>
    <p:extLst>
      <p:ext uri="{BB962C8B-B14F-4D97-AF65-F5344CB8AC3E}">
        <p14:creationId xmlns:p14="http://schemas.microsoft.com/office/powerpoint/2010/main" val="4010260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3429000"/>
            <a:ext cx="11317052" cy="1070731"/>
          </a:xfrm>
        </p:spPr>
        <p:txBody>
          <a:bodyPr/>
          <a:lstStyle/>
          <a:p>
            <a:r>
              <a:rPr lang="en-US" sz="4000" dirty="0">
                <a:latin typeface="Segoe UI" panose="020B0502040204020203" pitchFamily="34" charset="0"/>
              </a:rPr>
              <a:t>Five Steps for Securing Identity Infrastructure</a:t>
            </a:r>
          </a:p>
        </p:txBody>
      </p:sp>
      <p:pic>
        <p:nvPicPr>
          <p:cNvPr id="2" name="Graphic 1">
            <a:extLst>
              <a:ext uri="{FF2B5EF4-FFF2-40B4-BE49-F238E27FC236}">
                <a16:creationId xmlns:a16="http://schemas.microsoft.com/office/drawing/2014/main" id="{8A3EAF1A-133D-4B41-B01C-F8D6B07D4D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4115106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Five Steps to Securing Identity Infrastructure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6000" y="1386421"/>
            <a:ext cx="10305748" cy="4423519"/>
          </a:xfrm>
        </p:spPr>
        <p:txBody>
          <a:bodyPr/>
          <a:lstStyle/>
          <a:p>
            <a:pPr>
              <a:spcAft>
                <a:spcPts val="1765"/>
              </a:spcAft>
            </a:pPr>
            <a:r>
              <a:rPr lang="en-US" dirty="0">
                <a:latin typeface="+mn-lt"/>
                <a:cs typeface="Segoe UI Light" panose="020B0502040204020203" pitchFamily="34" charset="0"/>
              </a:rPr>
              <a:t>Five-step checklist to protecting against cyber-attacks by using Azure AD</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1:</a:t>
            </a:r>
            <a:r>
              <a:rPr lang="en-US" dirty="0">
                <a:latin typeface="+mn-lt"/>
                <a:cs typeface="Segoe UI Light" panose="020B0502040204020203" pitchFamily="34" charset="0"/>
              </a:rPr>
              <a:t> Strengthen credentials</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2:</a:t>
            </a:r>
            <a:r>
              <a:rPr lang="en-US" dirty="0">
                <a:latin typeface="+mn-lt"/>
                <a:cs typeface="Segoe UI Light" panose="020B0502040204020203" pitchFamily="34" charset="0"/>
              </a:rPr>
              <a:t> Reduce attack surface</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3:</a:t>
            </a:r>
            <a:r>
              <a:rPr lang="en-US" dirty="0">
                <a:latin typeface="+mn-lt"/>
                <a:cs typeface="Segoe UI Light" panose="020B0502040204020203" pitchFamily="34" charset="0"/>
              </a:rPr>
              <a:t> Automate threat response</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4:</a:t>
            </a:r>
            <a:r>
              <a:rPr lang="en-US" dirty="0">
                <a:latin typeface="+mn-lt"/>
                <a:cs typeface="Segoe UI Light" panose="020B0502040204020203" pitchFamily="34" charset="0"/>
              </a:rPr>
              <a:t> Utilize cloud intelligence</a:t>
            </a:r>
          </a:p>
          <a:p>
            <a:pPr marL="342900" indent="-342900">
              <a:spcAft>
                <a:spcPts val="1765"/>
              </a:spcAft>
              <a:buFont typeface="Arial" panose="020B0604020202020204" pitchFamily="34" charset="0"/>
              <a:buChar char="•"/>
            </a:pPr>
            <a:r>
              <a:rPr lang="en-US" b="1" dirty="0">
                <a:latin typeface="+mn-lt"/>
                <a:cs typeface="Segoe UI Light" panose="020B0502040204020203" pitchFamily="34" charset="0"/>
              </a:rPr>
              <a:t>Step 5:</a:t>
            </a:r>
            <a:r>
              <a:rPr lang="en-US" dirty="0">
                <a:latin typeface="+mn-lt"/>
                <a:cs typeface="Segoe UI Light" panose="020B0502040204020203" pitchFamily="34" charset="0"/>
              </a:rPr>
              <a:t> Enable end-user self-service</a:t>
            </a:r>
            <a:endParaRPr lang="en-US" dirty="0">
              <a:latin typeface="+mn-lt"/>
            </a:endParaRPr>
          </a:p>
          <a:p>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066B4DB-FBC8-40DD-981A-6CBA08CC17B6}"/>
              </a:ext>
            </a:extLst>
          </p:cNvPr>
          <p:cNvPicPr>
            <a:picLocks noChangeAspect="1"/>
          </p:cNvPicPr>
          <p:nvPr/>
        </p:nvPicPr>
        <p:blipFill>
          <a:blip r:embed="rId3"/>
          <a:stretch>
            <a:fillRect/>
          </a:stretch>
        </p:blipFill>
        <p:spPr>
          <a:xfrm>
            <a:off x="5478874" y="3598180"/>
            <a:ext cx="6559090" cy="2532114"/>
          </a:xfrm>
          <a:prstGeom prst="rect">
            <a:avLst/>
          </a:prstGeom>
        </p:spPr>
      </p:pic>
    </p:spTree>
    <p:extLst>
      <p:ext uri="{BB962C8B-B14F-4D97-AF65-F5344CB8AC3E}">
        <p14:creationId xmlns:p14="http://schemas.microsoft.com/office/powerpoint/2010/main" val="1593413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6" name="Text Placeholder 5"/>
          <p:cNvSpPr>
            <a:spLocks noGrp="1"/>
          </p:cNvSpPr>
          <p:nvPr>
            <p:ph type="body" sz="quarter" idx="11"/>
          </p:nvPr>
        </p:nvSpPr>
        <p:spPr>
          <a:xfrm>
            <a:off x="3814400" y="69881"/>
            <a:ext cx="7695070" cy="741783"/>
          </a:xfrm>
        </p:spPr>
        <p:txBody>
          <a:bodyPr/>
          <a:lstStyle/>
          <a:p>
            <a:pPr lvl="1"/>
            <a:r>
              <a:rPr lang="en-US" dirty="0"/>
              <a:t>Tips for Identity and Access Management</a:t>
            </a:r>
          </a:p>
        </p:txBody>
      </p:sp>
      <p:sp>
        <p:nvSpPr>
          <p:cNvPr id="2" name="Text Placeholder 1"/>
          <p:cNvSpPr>
            <a:spLocks noGrp="1"/>
          </p:cNvSpPr>
          <p:nvPr>
            <p:ph type="body" sz="quarter" idx="15"/>
          </p:nvPr>
        </p:nvSpPr>
        <p:spPr>
          <a:xfrm>
            <a:off x="3814400" y="791026"/>
            <a:ext cx="7695070" cy="741783"/>
          </a:xfrm>
        </p:spPr>
        <p:txBody>
          <a:bodyPr/>
          <a:lstStyle/>
          <a:p>
            <a:pPr lvl="1"/>
            <a:r>
              <a:rPr lang="en-US" dirty="0"/>
              <a:t>Recommend a Solution for Multi-Factor Authentication</a:t>
            </a:r>
          </a:p>
        </p:txBody>
      </p:sp>
      <p:sp>
        <p:nvSpPr>
          <p:cNvPr id="3" name="Text Placeholder 2"/>
          <p:cNvSpPr>
            <a:spLocks noGrp="1"/>
          </p:cNvSpPr>
          <p:nvPr>
            <p:ph type="body" sz="quarter" idx="17"/>
          </p:nvPr>
        </p:nvSpPr>
        <p:spPr>
          <a:xfrm>
            <a:off x="3814400" y="1532809"/>
            <a:ext cx="7695070" cy="741783"/>
          </a:xfrm>
        </p:spPr>
        <p:txBody>
          <a:bodyPr/>
          <a:lstStyle/>
          <a:p>
            <a:pPr lvl="1"/>
            <a:r>
              <a:rPr lang="en-US" dirty="0"/>
              <a:t>Five Steps for Securing Identity Infrastructure</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3814400" y="2263343"/>
            <a:ext cx="7695070" cy="741783"/>
          </a:xfrm>
        </p:spPr>
        <p:txBody>
          <a:bodyPr/>
          <a:lstStyle/>
          <a:p>
            <a:pPr lvl="1"/>
            <a:r>
              <a:rPr lang="en-US" dirty="0"/>
              <a:t>Recommend a Solution for Single-Sign On (SSO)</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3814400" y="6022899"/>
            <a:ext cx="7695070" cy="741783"/>
          </a:xfrm>
        </p:spPr>
        <p:txBody>
          <a:bodyPr/>
          <a:lstStyle/>
          <a:p>
            <a:pPr lvl="1"/>
            <a:r>
              <a:rPr lang="en-US" dirty="0"/>
              <a:t>Module 4 Review Question</a:t>
            </a:r>
          </a:p>
        </p:txBody>
      </p:sp>
      <p:grpSp>
        <p:nvGrpSpPr>
          <p:cNvPr id="22" name="Group 21">
            <a:extLst>
              <a:ext uri="{FF2B5EF4-FFF2-40B4-BE49-F238E27FC236}">
                <a16:creationId xmlns:a16="http://schemas.microsoft.com/office/drawing/2014/main" id="{956A674C-9210-4DA3-8A39-EFF8D9FBC50A}"/>
              </a:ext>
            </a:extLst>
          </p:cNvPr>
          <p:cNvGrpSpPr/>
          <p:nvPr/>
        </p:nvGrpSpPr>
        <p:grpSpPr>
          <a:xfrm>
            <a:off x="2899305" y="89657"/>
            <a:ext cx="702132" cy="702232"/>
            <a:chOff x="3031668" y="462996"/>
            <a:chExt cx="702132" cy="702232"/>
          </a:xfrm>
        </p:grpSpPr>
        <p:grpSp>
          <p:nvGrpSpPr>
            <p:cNvPr id="15" name="Group 14">
              <a:extLst>
                <a:ext uri="{FF2B5EF4-FFF2-40B4-BE49-F238E27FC236}">
                  <a16:creationId xmlns:a16="http://schemas.microsoft.com/office/drawing/2014/main" id="{CE1DF5A4-7E58-4418-9BF8-71C7E9AAB953}"/>
                </a:ext>
              </a:extLst>
            </p:cNvPr>
            <p:cNvGrpSpPr/>
            <p:nvPr/>
          </p:nvGrpSpPr>
          <p:grpSpPr>
            <a:xfrm>
              <a:off x="3031668" y="462996"/>
              <a:ext cx="702132" cy="702232"/>
              <a:chOff x="3031668" y="462996"/>
              <a:chExt cx="702132" cy="702232"/>
            </a:xfrm>
          </p:grpSpPr>
          <p:sp>
            <p:nvSpPr>
              <p:cNvPr id="101" name="Freeform 5">
                <a:extLst>
                  <a:ext uri="{FF2B5EF4-FFF2-40B4-BE49-F238E27FC236}">
                    <a16:creationId xmlns:a16="http://schemas.microsoft.com/office/drawing/2014/main" id="{06FDFE74-2BC5-48A3-8F67-15571A6CF9A6}"/>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02" name="Freeform 6">
                <a:extLst>
                  <a:ext uri="{FF2B5EF4-FFF2-40B4-BE49-F238E27FC236}">
                    <a16:creationId xmlns:a16="http://schemas.microsoft.com/office/drawing/2014/main" id="{76CDA170-DF50-4E3E-9369-327E91DFDBA8}"/>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8" name="Picture 7" descr="Icon of three concentric arcs">
              <a:extLst>
                <a:ext uri="{FF2B5EF4-FFF2-40B4-BE49-F238E27FC236}">
                  <a16:creationId xmlns:a16="http://schemas.microsoft.com/office/drawing/2014/main" id="{4520AC09-56A6-4EC9-B6DE-ED9987913F21}"/>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26" name="Group 25">
            <a:extLst>
              <a:ext uri="{FF2B5EF4-FFF2-40B4-BE49-F238E27FC236}">
                <a16:creationId xmlns:a16="http://schemas.microsoft.com/office/drawing/2014/main" id="{1658902A-7888-4D5A-BBDF-6314A9706F60}"/>
              </a:ext>
            </a:extLst>
          </p:cNvPr>
          <p:cNvGrpSpPr/>
          <p:nvPr/>
        </p:nvGrpSpPr>
        <p:grpSpPr>
          <a:xfrm>
            <a:off x="2909388" y="6088712"/>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4"/>
            <a:stretch>
              <a:fillRect/>
            </a:stretch>
          </p:blipFill>
          <p:spPr>
            <a:xfrm>
              <a:off x="3199854" y="4149132"/>
              <a:ext cx="365760" cy="274470"/>
            </a:xfrm>
            <a:prstGeom prst="rect">
              <a:avLst/>
            </a:prstGeom>
          </p:spPr>
        </p:pic>
      </p:grpSp>
      <p:grpSp>
        <p:nvGrpSpPr>
          <p:cNvPr id="40" name="Group 39">
            <a:extLst>
              <a:ext uri="{FF2B5EF4-FFF2-40B4-BE49-F238E27FC236}">
                <a16:creationId xmlns:a16="http://schemas.microsoft.com/office/drawing/2014/main" id="{71E5A86E-6FF6-493D-8428-A1BBB9F271E6}"/>
              </a:ext>
            </a:extLst>
          </p:cNvPr>
          <p:cNvGrpSpPr/>
          <p:nvPr/>
        </p:nvGrpSpPr>
        <p:grpSpPr>
          <a:xfrm>
            <a:off x="2899305" y="830133"/>
            <a:ext cx="702132" cy="702232"/>
            <a:chOff x="3031668" y="462996"/>
            <a:chExt cx="702132" cy="702232"/>
          </a:xfrm>
        </p:grpSpPr>
        <p:grpSp>
          <p:nvGrpSpPr>
            <p:cNvPr id="41" name="Group 40">
              <a:extLst>
                <a:ext uri="{FF2B5EF4-FFF2-40B4-BE49-F238E27FC236}">
                  <a16:creationId xmlns:a16="http://schemas.microsoft.com/office/drawing/2014/main" id="{31751C14-634A-4E06-B29F-BC9336BDAF2D}"/>
                </a:ext>
              </a:extLst>
            </p:cNvPr>
            <p:cNvGrpSpPr/>
            <p:nvPr/>
          </p:nvGrpSpPr>
          <p:grpSpPr>
            <a:xfrm>
              <a:off x="3031668" y="462996"/>
              <a:ext cx="702132" cy="702232"/>
              <a:chOff x="3031668" y="462996"/>
              <a:chExt cx="702132" cy="702232"/>
            </a:xfrm>
          </p:grpSpPr>
          <p:sp>
            <p:nvSpPr>
              <p:cNvPr id="43" name="Freeform 5">
                <a:extLst>
                  <a:ext uri="{FF2B5EF4-FFF2-40B4-BE49-F238E27FC236}">
                    <a16:creationId xmlns:a16="http://schemas.microsoft.com/office/drawing/2014/main" id="{9212C8A8-2EB4-4FE2-B147-573768D2393B}"/>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Freeform 6">
                <a:extLst>
                  <a:ext uri="{FF2B5EF4-FFF2-40B4-BE49-F238E27FC236}">
                    <a16:creationId xmlns:a16="http://schemas.microsoft.com/office/drawing/2014/main" id="{3363CA47-6E4A-4F41-8310-B02C9488240E}"/>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2" name="Picture 41" descr="Icon of three concentric arcs">
              <a:extLst>
                <a:ext uri="{FF2B5EF4-FFF2-40B4-BE49-F238E27FC236}">
                  <a16:creationId xmlns:a16="http://schemas.microsoft.com/office/drawing/2014/main" id="{A0402420-55E9-4D0B-8763-AAA5881B5D9C}"/>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2899305" y="1572466"/>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2851020" y="2317748"/>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3"/>
            <a:stretch>
              <a:fillRect/>
            </a:stretch>
          </p:blipFill>
          <p:spPr>
            <a:xfrm>
              <a:off x="3196572" y="627950"/>
              <a:ext cx="372325" cy="372325"/>
            </a:xfrm>
            <a:prstGeom prst="rect">
              <a:avLst/>
            </a:prstGeom>
          </p:spPr>
        </p:pic>
      </p:grpSp>
      <p:sp>
        <p:nvSpPr>
          <p:cNvPr id="74" name="Text Placeholder 5">
            <a:extLst>
              <a:ext uri="{FF2B5EF4-FFF2-40B4-BE49-F238E27FC236}">
                <a16:creationId xmlns:a16="http://schemas.microsoft.com/office/drawing/2014/main" id="{09271F7E-EFDE-4182-B215-68A4E9A626F3}"/>
              </a:ext>
            </a:extLst>
          </p:cNvPr>
          <p:cNvSpPr txBox="1">
            <a:spLocks/>
          </p:cNvSpPr>
          <p:nvPr/>
        </p:nvSpPr>
        <p:spPr>
          <a:xfrm>
            <a:off x="3814400" y="3078152"/>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dirty="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a Solution for a Hybrid Identity</a:t>
            </a:r>
          </a:p>
        </p:txBody>
      </p:sp>
      <p:sp>
        <p:nvSpPr>
          <p:cNvPr id="75" name="Text Placeholder 1">
            <a:extLst>
              <a:ext uri="{FF2B5EF4-FFF2-40B4-BE49-F238E27FC236}">
                <a16:creationId xmlns:a16="http://schemas.microsoft.com/office/drawing/2014/main" id="{94FB8153-6938-4996-9F6D-EA26A015708C}"/>
              </a:ext>
            </a:extLst>
          </p:cNvPr>
          <p:cNvSpPr txBox="1">
            <a:spLocks/>
          </p:cNvSpPr>
          <p:nvPr/>
        </p:nvSpPr>
        <p:spPr>
          <a:xfrm>
            <a:off x="3814400" y="3803355"/>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a Solution for B2B Integration</a:t>
            </a:r>
          </a:p>
        </p:txBody>
      </p:sp>
      <p:sp>
        <p:nvSpPr>
          <p:cNvPr id="76" name="Text Placeholder 2">
            <a:extLst>
              <a:ext uri="{FF2B5EF4-FFF2-40B4-BE49-F238E27FC236}">
                <a16:creationId xmlns:a16="http://schemas.microsoft.com/office/drawing/2014/main" id="{74B8D217-0A4E-4CD6-8BE3-CE862077081C}"/>
              </a:ext>
            </a:extLst>
          </p:cNvPr>
          <p:cNvSpPr txBox="1">
            <a:spLocks/>
          </p:cNvSpPr>
          <p:nvPr/>
        </p:nvSpPr>
        <p:spPr>
          <a:xfrm>
            <a:off x="3814399" y="4594949"/>
            <a:ext cx="7915031"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Recommend a Hierarchical Structure for Management Groups, Subscriptions, and Resource Groups </a:t>
            </a:r>
          </a:p>
        </p:txBody>
      </p:sp>
      <p:sp>
        <p:nvSpPr>
          <p:cNvPr id="77" name="Text Placeholder 3">
            <a:extLst>
              <a:ext uri="{FF2B5EF4-FFF2-40B4-BE49-F238E27FC236}">
                <a16:creationId xmlns:a16="http://schemas.microsoft.com/office/drawing/2014/main" id="{98C063F1-5F21-4A64-9930-997CF6C03F62}"/>
              </a:ext>
            </a:extLst>
          </p:cNvPr>
          <p:cNvSpPr txBox="1">
            <a:spLocks/>
          </p:cNvSpPr>
          <p:nvPr/>
        </p:nvSpPr>
        <p:spPr>
          <a:xfrm>
            <a:off x="3814400" y="5325483"/>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Lab: Managing Azure AD Authentication and Authorization</a:t>
            </a:r>
          </a:p>
        </p:txBody>
      </p:sp>
      <p:grpSp>
        <p:nvGrpSpPr>
          <p:cNvPr id="78" name="Group 77">
            <a:extLst>
              <a:ext uri="{FF2B5EF4-FFF2-40B4-BE49-F238E27FC236}">
                <a16:creationId xmlns:a16="http://schemas.microsoft.com/office/drawing/2014/main" id="{613C51A4-4FFB-4259-A2E4-02C1650CF423}"/>
              </a:ext>
            </a:extLst>
          </p:cNvPr>
          <p:cNvGrpSpPr/>
          <p:nvPr/>
        </p:nvGrpSpPr>
        <p:grpSpPr>
          <a:xfrm>
            <a:off x="2899305" y="3103131"/>
            <a:ext cx="702132" cy="702232"/>
            <a:chOff x="3031668" y="462996"/>
            <a:chExt cx="702132" cy="702232"/>
          </a:xfrm>
        </p:grpSpPr>
        <p:grpSp>
          <p:nvGrpSpPr>
            <p:cNvPr id="79" name="Group 78">
              <a:extLst>
                <a:ext uri="{FF2B5EF4-FFF2-40B4-BE49-F238E27FC236}">
                  <a16:creationId xmlns:a16="http://schemas.microsoft.com/office/drawing/2014/main" id="{667439EC-3D0F-4CAC-B725-A77375249DF0}"/>
                </a:ext>
              </a:extLst>
            </p:cNvPr>
            <p:cNvGrpSpPr/>
            <p:nvPr/>
          </p:nvGrpSpPr>
          <p:grpSpPr>
            <a:xfrm>
              <a:off x="3031668" y="462996"/>
              <a:ext cx="702132" cy="702232"/>
              <a:chOff x="3031668" y="462996"/>
              <a:chExt cx="702132" cy="702232"/>
            </a:xfrm>
          </p:grpSpPr>
          <p:sp>
            <p:nvSpPr>
              <p:cNvPr id="81" name="Freeform 5">
                <a:extLst>
                  <a:ext uri="{FF2B5EF4-FFF2-40B4-BE49-F238E27FC236}">
                    <a16:creationId xmlns:a16="http://schemas.microsoft.com/office/drawing/2014/main" id="{9CAEC546-18C2-454C-9CEF-82F3346B893C}"/>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2" name="Freeform 6">
                <a:extLst>
                  <a:ext uri="{FF2B5EF4-FFF2-40B4-BE49-F238E27FC236}">
                    <a16:creationId xmlns:a16="http://schemas.microsoft.com/office/drawing/2014/main" id="{853E8FF9-DCC5-4F6D-AE03-2FD7587723F2}"/>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80" name="Picture 79" descr="Icon of three concentric arcs">
              <a:extLst>
                <a:ext uri="{FF2B5EF4-FFF2-40B4-BE49-F238E27FC236}">
                  <a16:creationId xmlns:a16="http://schemas.microsoft.com/office/drawing/2014/main" id="{E94DF7EA-65AF-416A-9D99-4733E494AAFC}"/>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83" name="Group 82">
            <a:extLst>
              <a:ext uri="{FF2B5EF4-FFF2-40B4-BE49-F238E27FC236}">
                <a16:creationId xmlns:a16="http://schemas.microsoft.com/office/drawing/2014/main" id="{52E98E5D-E4AD-4FEA-A16B-CB22D3A284A1}"/>
              </a:ext>
            </a:extLst>
          </p:cNvPr>
          <p:cNvGrpSpPr/>
          <p:nvPr/>
        </p:nvGrpSpPr>
        <p:grpSpPr>
          <a:xfrm>
            <a:off x="2903249" y="3849917"/>
            <a:ext cx="702132" cy="702232"/>
            <a:chOff x="3031668" y="462996"/>
            <a:chExt cx="702132" cy="702232"/>
          </a:xfrm>
        </p:grpSpPr>
        <p:grpSp>
          <p:nvGrpSpPr>
            <p:cNvPr id="84" name="Group 83">
              <a:extLst>
                <a:ext uri="{FF2B5EF4-FFF2-40B4-BE49-F238E27FC236}">
                  <a16:creationId xmlns:a16="http://schemas.microsoft.com/office/drawing/2014/main" id="{672392C6-5F2E-4B72-96E6-6C7493C98D32}"/>
                </a:ext>
              </a:extLst>
            </p:cNvPr>
            <p:cNvGrpSpPr/>
            <p:nvPr/>
          </p:nvGrpSpPr>
          <p:grpSpPr>
            <a:xfrm>
              <a:off x="3031668" y="462996"/>
              <a:ext cx="702132" cy="702232"/>
              <a:chOff x="3031668" y="462996"/>
              <a:chExt cx="702132" cy="702232"/>
            </a:xfrm>
          </p:grpSpPr>
          <p:sp>
            <p:nvSpPr>
              <p:cNvPr id="86" name="Freeform 5">
                <a:extLst>
                  <a:ext uri="{FF2B5EF4-FFF2-40B4-BE49-F238E27FC236}">
                    <a16:creationId xmlns:a16="http://schemas.microsoft.com/office/drawing/2014/main" id="{310E7862-BE4C-4507-A28E-02DCC2B6B7B6}"/>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7" name="Freeform 6">
                <a:extLst>
                  <a:ext uri="{FF2B5EF4-FFF2-40B4-BE49-F238E27FC236}">
                    <a16:creationId xmlns:a16="http://schemas.microsoft.com/office/drawing/2014/main" id="{193900FF-636D-4CB7-AE54-2F15EAAD8C1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85" name="Picture 84" descr="Icon of three concentric arcs">
              <a:extLst>
                <a:ext uri="{FF2B5EF4-FFF2-40B4-BE49-F238E27FC236}">
                  <a16:creationId xmlns:a16="http://schemas.microsoft.com/office/drawing/2014/main" id="{B6D4E659-2DF7-4BF7-8D2E-09A4396ED35F}"/>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88" name="Group 87">
            <a:extLst>
              <a:ext uri="{FF2B5EF4-FFF2-40B4-BE49-F238E27FC236}">
                <a16:creationId xmlns:a16="http://schemas.microsoft.com/office/drawing/2014/main" id="{EA85E1C9-A612-4455-9BF3-495A5014EC6F}"/>
              </a:ext>
            </a:extLst>
          </p:cNvPr>
          <p:cNvGrpSpPr/>
          <p:nvPr/>
        </p:nvGrpSpPr>
        <p:grpSpPr>
          <a:xfrm>
            <a:off x="2908577" y="4601806"/>
            <a:ext cx="702132" cy="702232"/>
            <a:chOff x="3031668" y="462996"/>
            <a:chExt cx="702132" cy="702232"/>
          </a:xfrm>
        </p:grpSpPr>
        <p:grpSp>
          <p:nvGrpSpPr>
            <p:cNvPr id="89" name="Group 88">
              <a:extLst>
                <a:ext uri="{FF2B5EF4-FFF2-40B4-BE49-F238E27FC236}">
                  <a16:creationId xmlns:a16="http://schemas.microsoft.com/office/drawing/2014/main" id="{956D109E-E8C7-4ED7-B279-11125B37FEB6}"/>
                </a:ext>
              </a:extLst>
            </p:cNvPr>
            <p:cNvGrpSpPr/>
            <p:nvPr/>
          </p:nvGrpSpPr>
          <p:grpSpPr>
            <a:xfrm>
              <a:off x="3031668" y="462996"/>
              <a:ext cx="702132" cy="702232"/>
              <a:chOff x="3031668" y="462996"/>
              <a:chExt cx="702132" cy="702232"/>
            </a:xfrm>
          </p:grpSpPr>
          <p:sp>
            <p:nvSpPr>
              <p:cNvPr id="91" name="Freeform 5">
                <a:extLst>
                  <a:ext uri="{FF2B5EF4-FFF2-40B4-BE49-F238E27FC236}">
                    <a16:creationId xmlns:a16="http://schemas.microsoft.com/office/drawing/2014/main" id="{40225814-3E82-4E70-B7DE-329EA3311B65}"/>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2" name="Freeform 6">
                <a:extLst>
                  <a:ext uri="{FF2B5EF4-FFF2-40B4-BE49-F238E27FC236}">
                    <a16:creationId xmlns:a16="http://schemas.microsoft.com/office/drawing/2014/main" id="{1ED6BF05-0415-44E7-9F1C-741D17FED93A}"/>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90" name="Picture 89" descr="Icon of three concentric arcs">
              <a:extLst>
                <a:ext uri="{FF2B5EF4-FFF2-40B4-BE49-F238E27FC236}">
                  <a16:creationId xmlns:a16="http://schemas.microsoft.com/office/drawing/2014/main" id="{E3276D72-8661-4421-A1FB-396B3D0C882C}"/>
                </a:ext>
              </a:extLst>
            </p:cNvPr>
            <p:cNvPicPr>
              <a:picLocks noChangeAspect="1"/>
            </p:cNvPicPr>
            <p:nvPr/>
          </p:nvPicPr>
          <p:blipFill>
            <a:blip r:embed="rId3"/>
            <a:stretch>
              <a:fillRect/>
            </a:stretch>
          </p:blipFill>
          <p:spPr>
            <a:xfrm>
              <a:off x="3196572" y="627950"/>
              <a:ext cx="372325" cy="372325"/>
            </a:xfrm>
            <a:prstGeom prst="rect">
              <a:avLst/>
            </a:prstGeom>
          </p:spPr>
        </p:pic>
      </p:grpSp>
      <p:grpSp>
        <p:nvGrpSpPr>
          <p:cNvPr id="93" name="Group 92">
            <a:extLst>
              <a:ext uri="{FF2B5EF4-FFF2-40B4-BE49-F238E27FC236}">
                <a16:creationId xmlns:a16="http://schemas.microsoft.com/office/drawing/2014/main" id="{78A44AF3-A6DA-4C49-8101-8A5B2FF80089}"/>
              </a:ext>
            </a:extLst>
          </p:cNvPr>
          <p:cNvGrpSpPr/>
          <p:nvPr/>
        </p:nvGrpSpPr>
        <p:grpSpPr>
          <a:xfrm>
            <a:off x="2892307" y="5345259"/>
            <a:ext cx="702132" cy="702232"/>
            <a:chOff x="3031668" y="462996"/>
            <a:chExt cx="702132" cy="702232"/>
          </a:xfrm>
        </p:grpSpPr>
        <p:grpSp>
          <p:nvGrpSpPr>
            <p:cNvPr id="94" name="Group 93">
              <a:extLst>
                <a:ext uri="{FF2B5EF4-FFF2-40B4-BE49-F238E27FC236}">
                  <a16:creationId xmlns:a16="http://schemas.microsoft.com/office/drawing/2014/main" id="{7EAADCF9-DE2A-4A25-8383-2CE95ECAAA17}"/>
                </a:ext>
              </a:extLst>
            </p:cNvPr>
            <p:cNvGrpSpPr/>
            <p:nvPr/>
          </p:nvGrpSpPr>
          <p:grpSpPr>
            <a:xfrm>
              <a:off x="3031668" y="462996"/>
              <a:ext cx="702132" cy="702232"/>
              <a:chOff x="3031668" y="462996"/>
              <a:chExt cx="702132" cy="702232"/>
            </a:xfrm>
          </p:grpSpPr>
          <p:sp>
            <p:nvSpPr>
              <p:cNvPr id="96" name="Freeform 5">
                <a:extLst>
                  <a:ext uri="{FF2B5EF4-FFF2-40B4-BE49-F238E27FC236}">
                    <a16:creationId xmlns:a16="http://schemas.microsoft.com/office/drawing/2014/main" id="{38ED5198-F80A-42B2-876D-E6B566BAFDB0}"/>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97" name="Freeform 6">
                <a:extLst>
                  <a:ext uri="{FF2B5EF4-FFF2-40B4-BE49-F238E27FC236}">
                    <a16:creationId xmlns:a16="http://schemas.microsoft.com/office/drawing/2014/main" id="{DB4B7C1A-133F-4BAA-8D21-936AAA4AE324}"/>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95" name="Picture 94" descr="Icon of three concentric arcs">
              <a:extLst>
                <a:ext uri="{FF2B5EF4-FFF2-40B4-BE49-F238E27FC236}">
                  <a16:creationId xmlns:a16="http://schemas.microsoft.com/office/drawing/2014/main" id="{F081B8A9-9235-4B03-9E0D-8A3583B56C11}"/>
                </a:ext>
              </a:extLst>
            </p:cNvPr>
            <p:cNvPicPr>
              <a:picLocks noChangeAspect="1"/>
            </p:cNvPicPr>
            <p:nvPr/>
          </p:nvPicPr>
          <p:blipFill>
            <a:blip r:embed="rId3"/>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00260" y="503661"/>
            <a:ext cx="11306469" cy="403079"/>
          </a:xfrm>
        </p:spPr>
        <p:txBody>
          <a:bodyPr/>
          <a:lstStyle/>
          <a:p>
            <a:r>
              <a:rPr lang="en-US" dirty="0">
                <a:latin typeface="+mn-lt"/>
                <a:cs typeface="Segoe UI Light" panose="020B0502040204020203" pitchFamily="34" charset="0"/>
              </a:rPr>
              <a:t>Step 1 - Strengthen Credentials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47096" y="1617201"/>
            <a:ext cx="11306469" cy="4043928"/>
          </a:xfrm>
        </p:spPr>
        <p:txBody>
          <a:bodyPr/>
          <a:lstStyle/>
          <a:p>
            <a:pPr marL="342900" indent="-342900">
              <a:spcAft>
                <a:spcPts val="3600"/>
              </a:spcAft>
              <a:buFont typeface="Arial" panose="020B0604020202020204" pitchFamily="34" charset="0"/>
              <a:buChar char="•"/>
            </a:pPr>
            <a:r>
              <a:rPr lang="en-US" dirty="0">
                <a:latin typeface="Segoe UI" panose="020B0502040204020203" pitchFamily="34" charset="0"/>
                <a:cs typeface="Segoe UI" panose="020B0502040204020203" pitchFamily="34" charset="0"/>
              </a:rPr>
              <a:t>Use strong authentication</a:t>
            </a:r>
          </a:p>
          <a:p>
            <a:pPr marL="342900" indent="-342900">
              <a:spcAft>
                <a:spcPts val="3600"/>
              </a:spcAft>
              <a:buFont typeface="Arial" panose="020B0604020202020204" pitchFamily="34" charset="0"/>
              <a:buChar char="•"/>
            </a:pPr>
            <a:r>
              <a:rPr lang="en-US" dirty="0">
                <a:latin typeface="Segoe UI" panose="020B0502040204020203" pitchFamily="34" charset="0"/>
                <a:cs typeface="Segoe UI" panose="020B0502040204020203" pitchFamily="34" charset="0"/>
              </a:rPr>
              <a:t>Ban common passwords and turn off traditional complexity, and expiration rules</a:t>
            </a:r>
          </a:p>
          <a:p>
            <a:pPr marL="342900" indent="-342900">
              <a:spcAft>
                <a:spcPts val="3600"/>
              </a:spcAft>
              <a:buFont typeface="Arial" panose="020B0604020202020204" pitchFamily="34" charset="0"/>
              <a:buChar char="•"/>
            </a:pPr>
            <a:r>
              <a:rPr lang="en-US" dirty="0">
                <a:latin typeface="Segoe UI" panose="020B0502040204020203" pitchFamily="34" charset="0"/>
                <a:cs typeface="Segoe UI" panose="020B0502040204020203" pitchFamily="34" charset="0"/>
              </a:rPr>
              <a:t>Protect against leaked credentials</a:t>
            </a:r>
          </a:p>
          <a:p>
            <a:pPr marL="342900" indent="-342900">
              <a:spcAft>
                <a:spcPts val="3600"/>
              </a:spcAft>
              <a:buFont typeface="Arial" panose="020B0604020202020204" pitchFamily="34" charset="0"/>
              <a:buChar char="•"/>
            </a:pPr>
            <a:r>
              <a:rPr lang="en-US" dirty="0">
                <a:latin typeface="Segoe UI" panose="020B0502040204020203" pitchFamily="34" charset="0"/>
                <a:cs typeface="Segoe UI" panose="020B0502040204020203" pitchFamily="34" charset="0"/>
              </a:rPr>
              <a:t>Take advantage of intrinsically secure, easier to use credentials</a:t>
            </a:r>
          </a:p>
          <a:p>
            <a:endParaRPr lang="en-US" sz="2745"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F03FE02C-F2A3-49E4-8C0A-123B9DE01535}"/>
              </a:ext>
            </a:extLst>
          </p:cNvPr>
          <p:cNvSpPr txBox="1"/>
          <p:nvPr/>
        </p:nvSpPr>
        <p:spPr>
          <a:xfrm>
            <a:off x="531628" y="5837274"/>
            <a:ext cx="661876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3"/>
              </a:rPr>
              <a:t>Step 1 - Strengthen your credentials</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901378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88508" y="520672"/>
            <a:ext cx="11306469" cy="403079"/>
          </a:xfrm>
        </p:spPr>
        <p:txBody>
          <a:bodyPr/>
          <a:lstStyle/>
          <a:p>
            <a:r>
              <a:rPr lang="en-US" dirty="0">
                <a:latin typeface="Segoe UI" panose="020B0502040204020203" pitchFamily="34" charset="0"/>
              </a:rPr>
              <a:t>Step 2 - Reduce Attack Surface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88508" y="1569516"/>
            <a:ext cx="11569103" cy="3718967"/>
          </a:xfrm>
        </p:spPr>
        <p:txBody>
          <a:bodyPr/>
          <a:lstStyle/>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Block invalid authentication entry points</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Restrict user consent operations</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Implement Azure AD Privileged Identity Management</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Identify and manage users assigned to administrative roles</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Establish rules for multi-factor authentication</a:t>
            </a:r>
          </a:p>
          <a:p>
            <a:pPr marL="342900" indent="-342900">
              <a:spcAft>
                <a:spcPts val="1800"/>
              </a:spcAft>
              <a:buFont typeface="Arial" panose="020B0604020202020204" pitchFamily="34" charset="0"/>
              <a:buChar char="•"/>
            </a:pPr>
            <a:r>
              <a:rPr lang="en-US" dirty="0">
                <a:latin typeface="Segoe UI" panose="020B0502040204020203" pitchFamily="34" charset="0"/>
                <a:cs typeface="Segoe UI" panose="020B0502040204020203" pitchFamily="34" charset="0"/>
              </a:rPr>
              <a:t>Understand unused or excessive privilege roles</a:t>
            </a:r>
          </a:p>
        </p:txBody>
      </p:sp>
      <p:sp>
        <p:nvSpPr>
          <p:cNvPr id="5" name="TextBox 4">
            <a:extLst>
              <a:ext uri="{FF2B5EF4-FFF2-40B4-BE49-F238E27FC236}">
                <a16:creationId xmlns:a16="http://schemas.microsoft.com/office/drawing/2014/main" id="{C327A3F0-6007-4882-B191-28B4F6952EBC}"/>
              </a:ext>
            </a:extLst>
          </p:cNvPr>
          <p:cNvSpPr txBox="1"/>
          <p:nvPr/>
        </p:nvSpPr>
        <p:spPr>
          <a:xfrm>
            <a:off x="488508" y="6159167"/>
            <a:ext cx="6557630" cy="313932"/>
          </a:xfrm>
          <a:prstGeom prst="rect">
            <a:avLst/>
          </a:prstGeom>
          <a:noFill/>
        </p:spPr>
        <p:txBody>
          <a:bodyPr wrap="square">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3"/>
              </a:rPr>
              <a:t>Step 2 - Reduce your attack surface</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495402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Step 3 - Automate Threat Response</a:t>
            </a:r>
          </a:p>
        </p:txBody>
      </p:sp>
      <p:pic>
        <p:nvPicPr>
          <p:cNvPr id="3" name="Picture 2">
            <a:extLst>
              <a:ext uri="{FF2B5EF4-FFF2-40B4-BE49-F238E27FC236}">
                <a16:creationId xmlns:a16="http://schemas.microsoft.com/office/drawing/2014/main" id="{F76A8EF2-DC4B-4EB4-A8D9-FE186190870D}"/>
              </a:ext>
            </a:extLst>
          </p:cNvPr>
          <p:cNvPicPr>
            <a:picLocks noChangeAspect="1"/>
          </p:cNvPicPr>
          <p:nvPr/>
        </p:nvPicPr>
        <p:blipFill>
          <a:blip r:embed="rId3"/>
          <a:stretch>
            <a:fillRect/>
          </a:stretch>
        </p:blipFill>
        <p:spPr>
          <a:xfrm>
            <a:off x="5773480" y="1648377"/>
            <a:ext cx="4911921" cy="2356305"/>
          </a:xfrm>
          <a:prstGeom prst="rect">
            <a:avLst/>
          </a:prstGeom>
        </p:spPr>
      </p:pic>
      <p:sp>
        <p:nvSpPr>
          <p:cNvPr id="9" name="TextBox 8">
            <a:extLst>
              <a:ext uri="{FF2B5EF4-FFF2-40B4-BE49-F238E27FC236}">
                <a16:creationId xmlns:a16="http://schemas.microsoft.com/office/drawing/2014/main" id="{ECCA583B-65D0-456D-AC37-2E024D57026D}"/>
              </a:ext>
            </a:extLst>
          </p:cNvPr>
          <p:cNvSpPr txBox="1"/>
          <p:nvPr/>
        </p:nvSpPr>
        <p:spPr>
          <a:xfrm>
            <a:off x="418643" y="1930140"/>
            <a:ext cx="5058208" cy="3046988"/>
          </a:xfrm>
          <a:prstGeom prst="rect">
            <a:avLst/>
          </a:prstGeom>
          <a:noFill/>
        </p:spPr>
        <p:txBody>
          <a:bodyPr wrap="square">
            <a:spAutoFit/>
          </a:bodyPr>
          <a:lstStyle/>
          <a:p>
            <a:pPr marL="336145" indent="-336145">
              <a:buFont typeface="Arial" panose="020B0604020202020204" pitchFamily="34" charset="0"/>
              <a:buChar char="•"/>
            </a:pPr>
            <a:r>
              <a:rPr lang="en-US" sz="2400" dirty="0">
                <a:latin typeface="Segoe UI" panose="020B0502040204020203" pitchFamily="34" charset="0"/>
                <a:cs typeface="Segoe UI" panose="020B0502040204020203" pitchFamily="34" charset="0"/>
              </a:rPr>
              <a:t>Implement user risk security policy using Azure AD Identity Protection</a:t>
            </a:r>
          </a:p>
          <a:p>
            <a:pPr marL="336145" indent="-336145">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36145" indent="-336145">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36145" indent="-336145">
              <a:buFont typeface="Arial" panose="020B0604020202020204" pitchFamily="34" charset="0"/>
              <a:buChar char="•"/>
            </a:pPr>
            <a:r>
              <a:rPr lang="en-US" sz="2400" dirty="0">
                <a:latin typeface="Segoe UI" panose="020B0502040204020203" pitchFamily="34" charset="0"/>
                <a:cs typeface="Segoe UI" panose="020B0502040204020203" pitchFamily="34" charset="0"/>
              </a:rPr>
              <a:t>Implement sign-in risk policy using Azure AD Identity Protection</a:t>
            </a:r>
          </a:p>
        </p:txBody>
      </p:sp>
      <p:pic>
        <p:nvPicPr>
          <p:cNvPr id="17" name="Picture 16">
            <a:extLst>
              <a:ext uri="{FF2B5EF4-FFF2-40B4-BE49-F238E27FC236}">
                <a16:creationId xmlns:a16="http://schemas.microsoft.com/office/drawing/2014/main" id="{F1AB8E60-F1CA-46B2-8581-5F0C5DDCD559}"/>
              </a:ext>
            </a:extLst>
          </p:cNvPr>
          <p:cNvPicPr>
            <a:picLocks noChangeAspect="1"/>
          </p:cNvPicPr>
          <p:nvPr/>
        </p:nvPicPr>
        <p:blipFill>
          <a:blip r:embed="rId4"/>
          <a:stretch>
            <a:fillRect/>
          </a:stretch>
        </p:blipFill>
        <p:spPr>
          <a:xfrm>
            <a:off x="8153389" y="3855101"/>
            <a:ext cx="3093397" cy="2150706"/>
          </a:xfrm>
          <a:prstGeom prst="rect">
            <a:avLst/>
          </a:prstGeom>
        </p:spPr>
      </p:pic>
      <p:sp>
        <p:nvSpPr>
          <p:cNvPr id="7" name="TextBox 6">
            <a:extLst>
              <a:ext uri="{FF2B5EF4-FFF2-40B4-BE49-F238E27FC236}">
                <a16:creationId xmlns:a16="http://schemas.microsoft.com/office/drawing/2014/main" id="{94F257FA-D1AB-4038-BB3B-4F431F70427C}"/>
              </a:ext>
            </a:extLst>
          </p:cNvPr>
          <p:cNvSpPr txBox="1"/>
          <p:nvPr/>
        </p:nvSpPr>
        <p:spPr>
          <a:xfrm>
            <a:off x="439907" y="6075874"/>
            <a:ext cx="6557630" cy="313932"/>
          </a:xfrm>
          <a:prstGeom prst="rect">
            <a:avLst/>
          </a:prstGeom>
          <a:noFill/>
        </p:spPr>
        <p:txBody>
          <a:bodyPr wrap="square">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5"/>
              </a:rPr>
              <a:t>Step 3 - Automate threat response</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174631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Step 4 - Utilize Cloud Intelligence</a:t>
            </a:r>
          </a:p>
        </p:txBody>
      </p:sp>
      <p:pic>
        <p:nvPicPr>
          <p:cNvPr id="3" name="Picture 2">
            <a:extLst>
              <a:ext uri="{FF2B5EF4-FFF2-40B4-BE49-F238E27FC236}">
                <a16:creationId xmlns:a16="http://schemas.microsoft.com/office/drawing/2014/main" id="{8AFDA517-8246-448F-B26B-E15EBE7245D1}"/>
              </a:ext>
            </a:extLst>
          </p:cNvPr>
          <p:cNvPicPr>
            <a:picLocks noChangeAspect="1"/>
          </p:cNvPicPr>
          <p:nvPr/>
        </p:nvPicPr>
        <p:blipFill>
          <a:blip r:embed="rId3"/>
          <a:stretch>
            <a:fillRect/>
          </a:stretch>
        </p:blipFill>
        <p:spPr>
          <a:xfrm>
            <a:off x="8294378" y="3245922"/>
            <a:ext cx="3465533" cy="3307082"/>
          </a:xfrm>
          <a:prstGeom prst="rect">
            <a:avLst/>
          </a:prstGeom>
        </p:spPr>
      </p:pic>
      <p:sp>
        <p:nvSpPr>
          <p:cNvPr id="7" name="TextBox 6">
            <a:extLst>
              <a:ext uri="{FF2B5EF4-FFF2-40B4-BE49-F238E27FC236}">
                <a16:creationId xmlns:a16="http://schemas.microsoft.com/office/drawing/2014/main" id="{66024C4D-56DC-4CD1-AA54-DA60E0B0EBA3}"/>
              </a:ext>
            </a:extLst>
          </p:cNvPr>
          <p:cNvSpPr txBox="1"/>
          <p:nvPr/>
        </p:nvSpPr>
        <p:spPr>
          <a:xfrm>
            <a:off x="376251" y="1312891"/>
            <a:ext cx="5777285" cy="4324261"/>
          </a:xfrm>
          <a:prstGeom prst="rect">
            <a:avLst/>
          </a:prstGeom>
          <a:noFill/>
        </p:spPr>
        <p:txBody>
          <a:bodyPr wrap="square">
            <a:spAutoFit/>
          </a:bodyPr>
          <a:lstStyle/>
          <a:p>
            <a:pPr>
              <a:spcAft>
                <a:spcPts val="588"/>
              </a:spcAft>
            </a:pPr>
            <a:r>
              <a:rPr lang="en-US" sz="2400" dirty="0">
                <a:solidFill>
                  <a:schemeClr val="tx1">
                    <a:lumMod val="95000"/>
                    <a:lumOff val="5000"/>
                  </a:schemeClr>
                </a:solidFill>
                <a:latin typeface="Segoe UI" panose="020B0502040204020203" pitchFamily="34" charset="0"/>
                <a:cs typeface="Segoe UI" panose="020B0502040204020203" pitchFamily="34" charset="0"/>
              </a:rPr>
              <a:t>Monitor Azure AD Connect Health in hybrid environments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Details, resolution steps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Usage analytics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Performance monitoring and reports</a:t>
            </a:r>
          </a:p>
          <a:p>
            <a:pPr marL="336145" indent="-336145">
              <a:spcAft>
                <a:spcPts val="588"/>
              </a:spcAft>
              <a:buFont typeface="Arial" panose="020B0604020202020204" pitchFamily="34" charset="0"/>
              <a:buChar char="•"/>
            </a:pPr>
            <a:endParaRPr lang="en-US" sz="2400" dirty="0">
              <a:solidFill>
                <a:schemeClr val="tx1">
                  <a:lumMod val="95000"/>
                  <a:lumOff val="5000"/>
                </a:schemeClr>
              </a:solidFill>
              <a:latin typeface="Segoe UI" panose="020B0502040204020203" pitchFamily="34" charset="0"/>
              <a:cs typeface="Segoe UI" panose="020B0502040204020203" pitchFamily="34" charset="0"/>
            </a:endParaRPr>
          </a:p>
          <a:p>
            <a:pPr>
              <a:spcAft>
                <a:spcPts val="588"/>
              </a:spcAft>
            </a:pPr>
            <a:r>
              <a:rPr lang="en-US" sz="2400" dirty="0">
                <a:solidFill>
                  <a:schemeClr val="tx1">
                    <a:lumMod val="95000"/>
                    <a:lumOff val="5000"/>
                  </a:schemeClr>
                </a:solidFill>
                <a:latin typeface="Segoe UI" panose="020B0502040204020203" pitchFamily="34" charset="0"/>
                <a:cs typeface="Segoe UI" panose="020B0502040204020203" pitchFamily="34" charset="0"/>
              </a:rPr>
              <a:t>Monitor Azure AD Identity Protection events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Risky sign-in reports</a:t>
            </a:r>
          </a:p>
          <a:p>
            <a:pPr marL="336145" indent="-336145">
              <a:spcAft>
                <a:spcPts val="588"/>
              </a:spcAft>
              <a:buFont typeface="Arial" panose="020B0604020202020204" pitchFamily="34" charset="0"/>
              <a:buChar char="•"/>
            </a:pPr>
            <a:r>
              <a:rPr lang="en-US" sz="2400" dirty="0">
                <a:solidFill>
                  <a:schemeClr val="tx1">
                    <a:lumMod val="95000"/>
                    <a:lumOff val="5000"/>
                  </a:schemeClr>
                </a:solidFill>
                <a:latin typeface="Segoe UI" panose="020B0502040204020203" pitchFamily="34" charset="0"/>
                <a:cs typeface="Segoe UI" panose="020B0502040204020203" pitchFamily="34" charset="0"/>
              </a:rPr>
              <a:t>Risky user reports</a:t>
            </a:r>
          </a:p>
        </p:txBody>
      </p:sp>
      <p:pic>
        <p:nvPicPr>
          <p:cNvPr id="9" name="Picture 8">
            <a:extLst>
              <a:ext uri="{FF2B5EF4-FFF2-40B4-BE49-F238E27FC236}">
                <a16:creationId xmlns:a16="http://schemas.microsoft.com/office/drawing/2014/main" id="{46413D68-949F-4E83-A1BB-76049A16AC22}"/>
              </a:ext>
            </a:extLst>
          </p:cNvPr>
          <p:cNvPicPr>
            <a:picLocks noChangeAspect="1"/>
          </p:cNvPicPr>
          <p:nvPr/>
        </p:nvPicPr>
        <p:blipFill>
          <a:blip r:embed="rId4"/>
          <a:stretch>
            <a:fillRect/>
          </a:stretch>
        </p:blipFill>
        <p:spPr>
          <a:xfrm>
            <a:off x="6579799" y="1020927"/>
            <a:ext cx="3880315" cy="2865273"/>
          </a:xfrm>
          <a:prstGeom prst="rect">
            <a:avLst/>
          </a:prstGeom>
        </p:spPr>
      </p:pic>
      <p:sp>
        <p:nvSpPr>
          <p:cNvPr id="8" name="TextBox 7">
            <a:extLst>
              <a:ext uri="{FF2B5EF4-FFF2-40B4-BE49-F238E27FC236}">
                <a16:creationId xmlns:a16="http://schemas.microsoft.com/office/drawing/2014/main" id="{EBB4976B-646E-4122-8494-893BA0E0670E}"/>
              </a:ext>
            </a:extLst>
          </p:cNvPr>
          <p:cNvSpPr txBox="1"/>
          <p:nvPr/>
        </p:nvSpPr>
        <p:spPr>
          <a:xfrm>
            <a:off x="376251" y="5963968"/>
            <a:ext cx="6557630" cy="313932"/>
          </a:xfrm>
          <a:prstGeom prst="rect">
            <a:avLst/>
          </a:prstGeom>
          <a:noFill/>
        </p:spPr>
        <p:txBody>
          <a:bodyPr wrap="square">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5"/>
              </a:rPr>
              <a:t>Step 4 - Utilize cloud intelligence</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227176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3214" y="626564"/>
            <a:ext cx="11341268" cy="680196"/>
          </a:xfrm>
        </p:spPr>
        <p:txBody>
          <a:bodyPr/>
          <a:lstStyle/>
          <a:p>
            <a:r>
              <a:rPr lang="en-US" dirty="0">
                <a:latin typeface="+mn-lt"/>
                <a:cs typeface="Segoe UI Light" panose="020B0502040204020203" pitchFamily="34" charset="0"/>
              </a:rPr>
              <a:t>Step 5 - Enable End-User Self Service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0735" y="2149296"/>
            <a:ext cx="6903028" cy="1817677"/>
          </a:xfrm>
        </p:spPr>
        <p:txBody>
          <a:bodyPr/>
          <a:lstStyle/>
          <a:p>
            <a:pPr marL="342900" indent="-342900">
              <a:spcAft>
                <a:spcPts val="1800"/>
              </a:spcAft>
              <a:buFont typeface="Arial" panose="020B0604020202020204" pitchFamily="34" charset="0"/>
              <a:buChar char="•"/>
            </a:pPr>
            <a:r>
              <a:rPr lang="en-US" dirty="0">
                <a:latin typeface="+mn-lt"/>
                <a:cs typeface="Segoe UI Light" panose="020B0502040204020203" pitchFamily="34" charset="0"/>
              </a:rPr>
              <a:t>Self-service password reset</a:t>
            </a:r>
          </a:p>
          <a:p>
            <a:pPr marL="342900" indent="-342900">
              <a:spcAft>
                <a:spcPts val="1800"/>
              </a:spcAft>
              <a:buFont typeface="Arial" panose="020B0604020202020204" pitchFamily="34" charset="0"/>
              <a:buChar char="•"/>
            </a:pPr>
            <a:r>
              <a:rPr lang="en-US" dirty="0">
                <a:latin typeface="+mn-lt"/>
                <a:cs typeface="Segoe UI Light" panose="020B0502040204020203" pitchFamily="34" charset="0"/>
              </a:rPr>
              <a:t>Self-service group and application access</a:t>
            </a:r>
          </a:p>
          <a:p>
            <a:pPr marL="342900" indent="-342900">
              <a:spcAft>
                <a:spcPts val="1800"/>
              </a:spcAft>
              <a:buFont typeface="Arial" panose="020B0604020202020204" pitchFamily="34" charset="0"/>
              <a:buChar char="•"/>
            </a:pPr>
            <a:r>
              <a:rPr lang="en-US" dirty="0">
                <a:latin typeface="+mn-lt"/>
                <a:cs typeface="Segoe UI Light" panose="020B0502040204020203" pitchFamily="34" charset="0"/>
              </a:rPr>
              <a:t>Azure AD access r</a:t>
            </a:r>
            <a:r>
              <a:rPr lang="en-US" dirty="0">
                <a:latin typeface="Segoe UI Light" panose="020B0502040204020203" pitchFamily="34" charset="0"/>
                <a:cs typeface="Segoe UI Light" panose="020B0502040204020203" pitchFamily="34" charset="0"/>
              </a:rPr>
              <a:t>eviews</a:t>
            </a:r>
            <a:endParaRPr lang="en-US" sz="2745" dirty="0">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0201B191-C807-4094-A9FA-5A65451ED6B0}"/>
              </a:ext>
            </a:extLst>
          </p:cNvPr>
          <p:cNvSpPr txBox="1"/>
          <p:nvPr/>
        </p:nvSpPr>
        <p:spPr>
          <a:xfrm>
            <a:off x="609862" y="6075874"/>
            <a:ext cx="6557630" cy="313932"/>
          </a:xfrm>
          <a:prstGeom prst="rect">
            <a:avLst/>
          </a:prstGeom>
          <a:noFill/>
        </p:spPr>
        <p:txBody>
          <a:bodyPr wrap="square">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3"/>
              </a:rPr>
              <a:t>Step 5 - Enable end-user self-service</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216127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3015501"/>
            <a:ext cx="6965531" cy="1484230"/>
          </a:xfrm>
        </p:spPr>
        <p:txBody>
          <a:bodyPr/>
          <a:lstStyle/>
          <a:p>
            <a:r>
              <a:rPr lang="en-US" sz="4000" dirty="0">
                <a:latin typeface="+mn-lt"/>
                <a:cs typeface="Segoe UI Light" panose="020B0502040204020203" pitchFamily="34" charset="0"/>
              </a:rPr>
              <a:t>Recommend a Solution for Single-Sign On (SSO)</a:t>
            </a:r>
          </a:p>
        </p:txBody>
      </p:sp>
      <p:pic>
        <p:nvPicPr>
          <p:cNvPr id="2" name="Graphic 1">
            <a:extLst>
              <a:ext uri="{FF2B5EF4-FFF2-40B4-BE49-F238E27FC236}">
                <a16:creationId xmlns:a16="http://schemas.microsoft.com/office/drawing/2014/main" id="{899D1B3B-D951-4F6E-B041-949CBEDFA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5122178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0F636D9D-85E2-4C8F-9398-87EAAA5D0EBA}"/>
              </a:ext>
            </a:extLst>
          </p:cNvPr>
          <p:cNvPicPr>
            <a:picLocks noChangeAspect="1"/>
          </p:cNvPicPr>
          <p:nvPr/>
        </p:nvPicPr>
        <p:blipFill>
          <a:blip r:embed="rId4"/>
          <a:stretch>
            <a:fillRect/>
          </a:stretch>
        </p:blipFill>
        <p:spPr>
          <a:xfrm>
            <a:off x="4295327" y="3571568"/>
            <a:ext cx="7826436" cy="3208839"/>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Azure Active Directory Seamless Single Sign-On (SSO)</a:t>
            </a:r>
          </a:p>
        </p:txBody>
      </p:sp>
      <p:sp>
        <p:nvSpPr>
          <p:cNvPr id="7" name="TextBox 6">
            <a:extLst>
              <a:ext uri="{FF2B5EF4-FFF2-40B4-BE49-F238E27FC236}">
                <a16:creationId xmlns:a16="http://schemas.microsoft.com/office/drawing/2014/main" id="{0822CE36-D11A-4EB2-90DF-E4C409DE683D}"/>
              </a:ext>
            </a:extLst>
          </p:cNvPr>
          <p:cNvSpPr txBox="1"/>
          <p:nvPr/>
        </p:nvSpPr>
        <p:spPr>
          <a:xfrm>
            <a:off x="362901" y="1054949"/>
            <a:ext cx="11226211" cy="2985433"/>
          </a:xfrm>
          <a:prstGeom prst="rect">
            <a:avLst/>
          </a:prstGeom>
          <a:noFill/>
        </p:spPr>
        <p:txBody>
          <a:bodyPr wrap="square">
            <a:spAutoFit/>
          </a:bodyPr>
          <a:lstStyle/>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Sign-in username can be either the on-premises default username (userPrincipalName) or another attribute configured in Azure AD Connect (Alternate ID) method but cannot be used with ADFS</a:t>
            </a:r>
          </a:p>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IF SSO fails, use password at sign-in page</a:t>
            </a:r>
          </a:p>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Sign-in/out of other accounts</a:t>
            </a:r>
          </a:p>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Enabled via Azure AD Connect</a:t>
            </a:r>
          </a:p>
          <a:p>
            <a:pPr marL="280121" indent="-280121">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Sample list of applications included with Azure AD </a:t>
            </a:r>
          </a:p>
        </p:txBody>
      </p:sp>
    </p:spTree>
    <p:extLst>
      <p:ext uri="{BB962C8B-B14F-4D97-AF65-F5344CB8AC3E}">
        <p14:creationId xmlns:p14="http://schemas.microsoft.com/office/powerpoint/2010/main" val="38839931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Considerations - Azure AD Seamless Single Sign-On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78676" y="1500263"/>
            <a:ext cx="10180341" cy="897682"/>
          </a:xfrm>
        </p:spPr>
        <p:txBody>
          <a:bodyPr/>
          <a:lstStyle/>
          <a:p>
            <a:pPr marL="342900" indent="-342900">
              <a:buFont typeface="Arial" panose="020B0604020202020204" pitchFamily="34" charset="0"/>
              <a:buChar char="•"/>
            </a:pPr>
            <a:r>
              <a:rPr lang="en-US" sz="2000" dirty="0">
                <a:latin typeface="+mn-lt"/>
                <a:cs typeface="Segoe UI Light" panose="020B0502040204020203" pitchFamily="34" charset="0"/>
              </a:rPr>
              <a:t>Can be combined with </a:t>
            </a:r>
            <a:r>
              <a:rPr lang="en-US" sz="2000" b="1" dirty="0">
                <a:latin typeface="+mn-lt"/>
                <a:cs typeface="Segoe UI Light" panose="020B0502040204020203" pitchFamily="34" charset="0"/>
                <a:hlinkClick r:id="rId3"/>
              </a:rPr>
              <a:t>Password Hash </a:t>
            </a:r>
            <a:r>
              <a:rPr lang="en-US" sz="2000" dirty="0">
                <a:latin typeface="+mn-lt"/>
                <a:cs typeface="Segoe UI Light" panose="020B0502040204020203" pitchFamily="34" charset="0"/>
              </a:rPr>
              <a:t>or </a:t>
            </a:r>
            <a:r>
              <a:rPr lang="en-US" sz="2000" b="1" dirty="0">
                <a:latin typeface="+mn-lt"/>
                <a:cs typeface="Segoe UI Light" panose="020B0502040204020203" pitchFamily="34" charset="0"/>
                <a:hlinkClick r:id="rId4"/>
              </a:rPr>
              <a:t>Pass-through Authentication</a:t>
            </a:r>
            <a:endParaRPr lang="en-US" sz="2000" b="1" dirty="0">
              <a:latin typeface="+mn-lt"/>
              <a:cs typeface="Segoe UI Light" panose="020B0502040204020203" pitchFamily="34" charset="0"/>
            </a:endParaRPr>
          </a:p>
          <a:p>
            <a:pPr marL="342900" indent="-342900">
              <a:buFont typeface="Arial" panose="020B0604020202020204" pitchFamily="34" charset="0"/>
              <a:buChar char="•"/>
            </a:pPr>
            <a:r>
              <a:rPr lang="en-US" sz="2000" dirty="0">
                <a:latin typeface="+mn-lt"/>
                <a:cs typeface="Segoe UI Light" panose="020B0502040204020203" pitchFamily="34" charset="0"/>
              </a:rPr>
              <a:t>Azure </a:t>
            </a:r>
            <a:r>
              <a:rPr lang="en-US" sz="2000" b="1" dirty="0">
                <a:latin typeface="+mn-lt"/>
                <a:cs typeface="Segoe UI Light" panose="020B0502040204020203" pitchFamily="34" charset="0"/>
              </a:rPr>
              <a:t>AD Join </a:t>
            </a:r>
            <a:r>
              <a:rPr lang="en-US" sz="2000" dirty="0">
                <a:latin typeface="+mn-lt"/>
                <a:cs typeface="Segoe UI Light" panose="020B0502040204020203" pitchFamily="34" charset="0"/>
              </a:rPr>
              <a:t>provides SSO for devices registered with Azure A</a:t>
            </a:r>
            <a:r>
              <a:rPr lang="en-US" dirty="0">
                <a:latin typeface="Segoe UI Light" panose="020B0502040204020203" pitchFamily="34" charset="0"/>
                <a:cs typeface="Segoe UI Light" panose="020B0502040204020203" pitchFamily="34" charset="0"/>
              </a:rPr>
              <a:t>D</a:t>
            </a:r>
          </a:p>
        </p:txBody>
      </p:sp>
      <p:pic>
        <p:nvPicPr>
          <p:cNvPr id="3" name="Picture 2">
            <a:extLst>
              <a:ext uri="{FF2B5EF4-FFF2-40B4-BE49-F238E27FC236}">
                <a16:creationId xmlns:a16="http://schemas.microsoft.com/office/drawing/2014/main" id="{C5F8F04D-6654-44F0-8C53-6EC3EAB2D65D}"/>
              </a:ext>
            </a:extLst>
          </p:cNvPr>
          <p:cNvPicPr>
            <a:picLocks noChangeAspect="1"/>
          </p:cNvPicPr>
          <p:nvPr/>
        </p:nvPicPr>
        <p:blipFill>
          <a:blip r:embed="rId5"/>
          <a:stretch>
            <a:fillRect/>
          </a:stretch>
        </p:blipFill>
        <p:spPr>
          <a:xfrm>
            <a:off x="418643" y="3177628"/>
            <a:ext cx="10672144" cy="3195576"/>
          </a:xfrm>
          <a:prstGeom prst="rect">
            <a:avLst/>
          </a:prstGeom>
        </p:spPr>
      </p:pic>
      <p:sp>
        <p:nvSpPr>
          <p:cNvPr id="6" name="TextBox 5">
            <a:extLst>
              <a:ext uri="{FF2B5EF4-FFF2-40B4-BE49-F238E27FC236}">
                <a16:creationId xmlns:a16="http://schemas.microsoft.com/office/drawing/2014/main" id="{151EFA79-7924-4A10-8820-CAA45033AA4F}"/>
              </a:ext>
            </a:extLst>
          </p:cNvPr>
          <p:cNvSpPr txBox="1"/>
          <p:nvPr/>
        </p:nvSpPr>
        <p:spPr>
          <a:xfrm>
            <a:off x="478676" y="2777518"/>
            <a:ext cx="10789583" cy="400110"/>
          </a:xfrm>
          <a:prstGeom prst="rect">
            <a:avLst/>
          </a:prstGeom>
          <a:noFill/>
        </p:spPr>
        <p:txBody>
          <a:bodyPr wrap="square">
            <a:spAutoFit/>
          </a:bodyPr>
          <a:lstStyle/>
          <a:p>
            <a:pPr>
              <a:spcAft>
                <a:spcPts val="588"/>
              </a:spcAft>
            </a:pPr>
            <a:r>
              <a:rPr lang="en-US" sz="2000" dirty="0">
                <a:cs typeface="Segoe UI Light" panose="020B0502040204020203" pitchFamily="34" charset="0"/>
              </a:rPr>
              <a:t>Applications using </a:t>
            </a:r>
            <a:r>
              <a:rPr lang="en-US" sz="2000" b="1" dirty="0">
                <a:cs typeface="Segoe UI Light" panose="020B0502040204020203" pitchFamily="34" charset="0"/>
              </a:rPr>
              <a:t>domain_hint </a:t>
            </a:r>
            <a:r>
              <a:rPr lang="en-US" sz="2000" dirty="0">
                <a:cs typeface="Segoe UI Light" panose="020B0502040204020203" pitchFamily="34" charset="0"/>
              </a:rPr>
              <a:t>or </a:t>
            </a:r>
            <a:r>
              <a:rPr lang="en-US" sz="2000" b="1" dirty="0">
                <a:cs typeface="Segoe UI Light" panose="020B0502040204020203" pitchFamily="34" charset="0"/>
              </a:rPr>
              <a:t>login_hint</a:t>
            </a:r>
            <a:r>
              <a:rPr lang="en-US" sz="2000" dirty="0">
                <a:cs typeface="Segoe UI Light" panose="020B0502040204020203" pitchFamily="34" charset="0"/>
              </a:rPr>
              <a:t> parameter capability of Seamless SSO:</a:t>
            </a:r>
          </a:p>
        </p:txBody>
      </p:sp>
    </p:spTree>
    <p:extLst>
      <p:ext uri="{BB962C8B-B14F-4D97-AF65-F5344CB8AC3E}">
        <p14:creationId xmlns:p14="http://schemas.microsoft.com/office/powerpoint/2010/main" val="3401785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3429000"/>
            <a:ext cx="11221433" cy="1070731"/>
          </a:xfrm>
        </p:spPr>
        <p:txBody>
          <a:bodyPr/>
          <a:lstStyle/>
          <a:p>
            <a:r>
              <a:rPr lang="en-US" sz="4000" dirty="0">
                <a:latin typeface="+mn-lt"/>
                <a:cs typeface="Segoe UI Light" panose="020B0502040204020203" pitchFamily="34" charset="0"/>
              </a:rPr>
              <a:t>Recommend a Solution for a Hybrid Identity</a:t>
            </a:r>
          </a:p>
        </p:txBody>
      </p:sp>
      <p:pic>
        <p:nvPicPr>
          <p:cNvPr id="2" name="Graphic 1">
            <a:extLst>
              <a:ext uri="{FF2B5EF4-FFF2-40B4-BE49-F238E27FC236}">
                <a16:creationId xmlns:a16="http://schemas.microsoft.com/office/drawing/2014/main" id="{CEC2EF9F-61C1-4C87-A89F-C5FADAE45B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4284131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26672" y="806362"/>
            <a:ext cx="11306469" cy="403079"/>
          </a:xfrm>
        </p:spPr>
        <p:txBody>
          <a:bodyPr/>
          <a:lstStyle/>
          <a:p>
            <a:r>
              <a:rPr lang="en-US" sz="3137" dirty="0">
                <a:latin typeface="Segoe UI" panose="020B0502040204020203" pitchFamily="34" charset="0"/>
              </a:rPr>
              <a:t>Considerations - Multi-Factor Authentication for Hybrid Identity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6672" y="1898869"/>
            <a:ext cx="11132502" cy="3675814"/>
          </a:xfrm>
        </p:spPr>
        <p:txBody>
          <a:bodyPr/>
          <a:lstStyle/>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Define the technical requirements for MFA</a:t>
            </a:r>
          </a:p>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Define the MFA strategy</a:t>
            </a:r>
          </a:p>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Define requirements for rolling out MFA</a:t>
            </a:r>
          </a:p>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Define technical requirements for enabling users for MFA</a:t>
            </a:r>
          </a:p>
          <a:p>
            <a:endParaRPr lang="en-US" sz="2353"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619448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351667" y="3077673"/>
            <a:ext cx="10749316" cy="942004"/>
          </a:xfrm>
        </p:spPr>
        <p:txBody>
          <a:bodyPr/>
          <a:lstStyle/>
          <a:p>
            <a:r>
              <a:rPr lang="en-US" sz="4000" dirty="0">
                <a:latin typeface="+mn-lt"/>
                <a:cs typeface="Segoe UI Light" panose="020B0502040204020203" pitchFamily="34" charset="0"/>
              </a:rPr>
              <a:t>Tips for Identity and Access </a:t>
            </a:r>
            <a:r>
              <a:rPr lang="en-US" sz="4000" dirty="0">
                <a:latin typeface="+mn-lt"/>
              </a:rPr>
              <a:t>Management</a:t>
            </a:r>
          </a:p>
        </p:txBody>
      </p:sp>
      <p:pic>
        <p:nvPicPr>
          <p:cNvPr id="2" name="Graphic 1">
            <a:extLst>
              <a:ext uri="{FF2B5EF4-FFF2-40B4-BE49-F238E27FC236}">
                <a16:creationId xmlns:a16="http://schemas.microsoft.com/office/drawing/2014/main" id="{41873CDB-5A36-4900-8C74-6ACB1FBF6C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
        <p:nvSpPr>
          <p:cNvPr id="4" name="TextBox 3">
            <a:hlinkClick r:id="rId5"/>
            <a:extLst>
              <a:ext uri="{FF2B5EF4-FFF2-40B4-BE49-F238E27FC236}">
                <a16:creationId xmlns:a16="http://schemas.microsoft.com/office/drawing/2014/main" id="{1E39DC56-2A6A-41A1-9DA1-36666FEE4079}"/>
              </a:ext>
            </a:extLst>
          </p:cNvPr>
          <p:cNvSpPr txBox="1"/>
          <p:nvPr/>
        </p:nvSpPr>
        <p:spPr>
          <a:xfrm>
            <a:off x="4056921" y="5470499"/>
            <a:ext cx="3369305" cy="615516"/>
          </a:xfrm>
          <a:prstGeom prst="rect">
            <a:avLst/>
          </a:prstGeom>
          <a:solidFill>
            <a:schemeClr val="tx2">
              <a:lumMod val="75000"/>
            </a:schemeClr>
          </a:solidFill>
          <a:effectLst/>
        </p:spPr>
        <p:txBody>
          <a:bodyPr wrap="none" lIns="179285" tIns="143428" rIns="179285" bIns="143428" rtlCol="0">
            <a:spAutoFit/>
          </a:bodyPr>
          <a:lstStyle/>
          <a:p>
            <a:pPr>
              <a:lnSpc>
                <a:spcPct val="90000"/>
              </a:lnSpc>
              <a:spcAft>
                <a:spcPts val="588"/>
              </a:spcAft>
            </a:pPr>
            <a:r>
              <a:rPr lang="en-US" sz="2353" dirty="0">
                <a:solidFill>
                  <a:schemeClr val="bg1"/>
                </a:solidFill>
              </a:rPr>
              <a:t>Security Fundamentals</a:t>
            </a:r>
          </a:p>
        </p:txBody>
      </p:sp>
    </p:spTree>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56411" y="175023"/>
            <a:ext cx="11341268" cy="680196"/>
          </a:xfrm>
        </p:spPr>
        <p:txBody>
          <a:bodyPr/>
          <a:lstStyle/>
          <a:p>
            <a:r>
              <a:rPr lang="en-US" dirty="0">
                <a:latin typeface="+mn-lt"/>
                <a:cs typeface="Segoe UI Light" panose="020B0502040204020203" pitchFamily="34" charset="0"/>
              </a:rPr>
              <a:t>Hybrid Identity Decision Tree</a:t>
            </a:r>
          </a:p>
        </p:txBody>
      </p:sp>
      <p:pic>
        <p:nvPicPr>
          <p:cNvPr id="5" name="Picture 4">
            <a:hlinkClick r:id="rId3"/>
            <a:extLst>
              <a:ext uri="{FF2B5EF4-FFF2-40B4-BE49-F238E27FC236}">
                <a16:creationId xmlns:a16="http://schemas.microsoft.com/office/drawing/2014/main" id="{2D29179F-E43F-4089-A4DF-2C5A6F756B95}"/>
              </a:ext>
            </a:extLst>
          </p:cNvPr>
          <p:cNvPicPr>
            <a:picLocks noChangeAspect="1"/>
          </p:cNvPicPr>
          <p:nvPr/>
        </p:nvPicPr>
        <p:blipFill>
          <a:blip r:embed="rId4"/>
          <a:stretch>
            <a:fillRect/>
          </a:stretch>
        </p:blipFill>
        <p:spPr>
          <a:xfrm>
            <a:off x="899822" y="855219"/>
            <a:ext cx="7641160" cy="5588217"/>
          </a:xfrm>
          <a:prstGeom prst="rect">
            <a:avLst/>
          </a:prstGeom>
        </p:spPr>
      </p:pic>
      <p:sp>
        <p:nvSpPr>
          <p:cNvPr id="6" name="TextBox 5">
            <a:extLst>
              <a:ext uri="{FF2B5EF4-FFF2-40B4-BE49-F238E27FC236}">
                <a16:creationId xmlns:a16="http://schemas.microsoft.com/office/drawing/2014/main" id="{7FE770FD-52E8-4B09-88DA-5508C5D1B23F}"/>
              </a:ext>
            </a:extLst>
          </p:cNvPr>
          <p:cNvSpPr txBox="1"/>
          <p:nvPr/>
        </p:nvSpPr>
        <p:spPr>
          <a:xfrm>
            <a:off x="7961540" y="6125685"/>
            <a:ext cx="4230460" cy="523220"/>
          </a:xfrm>
          <a:prstGeom prst="rect">
            <a:avLst/>
          </a:prstGeom>
          <a:noFill/>
        </p:spPr>
        <p:txBody>
          <a:bodyPr wrap="square">
            <a:spAutoFit/>
          </a:bodyPr>
          <a:lstStyle/>
          <a:p>
            <a:r>
              <a:rPr lang="en-US" sz="1400" dirty="0"/>
              <a:t>See: </a:t>
            </a:r>
            <a:r>
              <a:rPr lang="en-US" sz="1400" dirty="0">
                <a:hlinkClick r:id="rId5"/>
              </a:rPr>
              <a:t>Choose the right authentication method for your Azure Active Directory hybrid identity solution</a:t>
            </a:r>
            <a:endParaRPr lang="en-US" sz="1400" dirty="0"/>
          </a:p>
        </p:txBody>
      </p:sp>
    </p:spTree>
    <p:extLst>
      <p:ext uri="{BB962C8B-B14F-4D97-AF65-F5344CB8AC3E}">
        <p14:creationId xmlns:p14="http://schemas.microsoft.com/office/powerpoint/2010/main" val="2308139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B1A499-1F40-4439-A94C-03A9F8E662CA}"/>
              </a:ext>
            </a:extLst>
          </p:cNvPr>
          <p:cNvPicPr>
            <a:picLocks noChangeAspect="1"/>
          </p:cNvPicPr>
          <p:nvPr/>
        </p:nvPicPr>
        <p:blipFill>
          <a:blip r:embed="rId3"/>
          <a:stretch>
            <a:fillRect/>
          </a:stretch>
        </p:blipFill>
        <p:spPr>
          <a:xfrm>
            <a:off x="5618541" y="856298"/>
            <a:ext cx="5082745" cy="2572702"/>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86325" y="279604"/>
            <a:ext cx="11306469" cy="403079"/>
          </a:xfrm>
          <a:noFill/>
        </p:spPr>
        <p:txBody>
          <a:bodyPr/>
          <a:lstStyle/>
          <a:p>
            <a:r>
              <a:rPr lang="en-US" dirty="0">
                <a:solidFill>
                  <a:schemeClr val="tx1">
                    <a:lumMod val="75000"/>
                    <a:lumOff val="25000"/>
                  </a:schemeClr>
                </a:solidFill>
                <a:latin typeface="+mn-lt"/>
                <a:cs typeface="Segoe UI Light" panose="020B0502040204020203" pitchFamily="34" charset="0"/>
              </a:rPr>
              <a:t>Authentication Architecture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0826" y="1695042"/>
            <a:ext cx="4202282" cy="830997"/>
          </a:xfrm>
        </p:spPr>
        <p:txBody>
          <a:bodyPr/>
          <a:lstStyle/>
          <a:p>
            <a:r>
              <a:rPr lang="en-US" dirty="0">
                <a:latin typeface="+mn-lt"/>
                <a:cs typeface="Segoe UI Light" panose="020B0502040204020203" pitchFamily="34" charset="0"/>
              </a:rPr>
              <a:t>Simplicity of a password hash synchronization solution</a:t>
            </a:r>
          </a:p>
        </p:txBody>
      </p:sp>
      <p:sp>
        <p:nvSpPr>
          <p:cNvPr id="5" name="TextBox 4">
            <a:extLst>
              <a:ext uri="{FF2B5EF4-FFF2-40B4-BE49-F238E27FC236}">
                <a16:creationId xmlns:a16="http://schemas.microsoft.com/office/drawing/2014/main" id="{880E8E39-E27F-4B65-908F-93AD92B4DBC6}"/>
              </a:ext>
            </a:extLst>
          </p:cNvPr>
          <p:cNvSpPr txBox="1"/>
          <p:nvPr/>
        </p:nvSpPr>
        <p:spPr>
          <a:xfrm>
            <a:off x="350826" y="4400787"/>
            <a:ext cx="4903975" cy="1200329"/>
          </a:xfrm>
          <a:prstGeom prst="rect">
            <a:avLst/>
          </a:prstGeom>
          <a:noFill/>
        </p:spPr>
        <p:txBody>
          <a:bodyPr wrap="square">
            <a:spAutoFit/>
          </a:bodyPr>
          <a:lstStyle/>
          <a:p>
            <a:r>
              <a:rPr lang="en-US" sz="2400" dirty="0">
                <a:cs typeface="Segoe UI Light" panose="020B0502040204020203" pitchFamily="34" charset="0"/>
              </a:rPr>
              <a:t>Agent requirements of pass-through authentication, using two agents for redundancy</a:t>
            </a:r>
          </a:p>
        </p:txBody>
      </p:sp>
      <p:pic>
        <p:nvPicPr>
          <p:cNvPr id="3" name="Picture 2">
            <a:extLst>
              <a:ext uri="{FF2B5EF4-FFF2-40B4-BE49-F238E27FC236}">
                <a16:creationId xmlns:a16="http://schemas.microsoft.com/office/drawing/2014/main" id="{1F045EE6-6C7E-43B0-8089-4523D585C9B2}"/>
              </a:ext>
            </a:extLst>
          </p:cNvPr>
          <p:cNvPicPr>
            <a:picLocks noChangeAspect="1"/>
          </p:cNvPicPr>
          <p:nvPr/>
        </p:nvPicPr>
        <p:blipFill>
          <a:blip r:embed="rId4"/>
          <a:stretch>
            <a:fillRect/>
          </a:stretch>
        </p:blipFill>
        <p:spPr>
          <a:xfrm>
            <a:off x="5347027" y="3808392"/>
            <a:ext cx="5596309" cy="2770004"/>
          </a:xfrm>
          <a:prstGeom prst="rect">
            <a:avLst/>
          </a:prstGeom>
        </p:spPr>
      </p:pic>
    </p:spTree>
    <p:extLst>
      <p:ext uri="{BB962C8B-B14F-4D97-AF65-F5344CB8AC3E}">
        <p14:creationId xmlns:p14="http://schemas.microsoft.com/office/powerpoint/2010/main" val="31581765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419287"/>
            <a:ext cx="11306469" cy="403079"/>
          </a:xfrm>
        </p:spPr>
        <p:txBody>
          <a:bodyPr/>
          <a:lstStyle/>
          <a:p>
            <a:r>
              <a:rPr lang="en-US" dirty="0">
                <a:latin typeface="+mn-lt"/>
                <a:cs typeface="Segoe UI Light" panose="020B0502040204020203" pitchFamily="34" charset="0"/>
              </a:rPr>
              <a:t>Comparing Authentication Methods</a:t>
            </a:r>
          </a:p>
        </p:txBody>
      </p:sp>
      <p:pic>
        <p:nvPicPr>
          <p:cNvPr id="7" name="Picture 6">
            <a:hlinkClick r:id="rId3"/>
            <a:extLst>
              <a:ext uri="{FF2B5EF4-FFF2-40B4-BE49-F238E27FC236}">
                <a16:creationId xmlns:a16="http://schemas.microsoft.com/office/drawing/2014/main" id="{25F6B0EB-6E46-41C3-9CEB-6E4A556DF634}"/>
              </a:ext>
            </a:extLst>
          </p:cNvPr>
          <p:cNvPicPr>
            <a:picLocks noChangeAspect="1"/>
          </p:cNvPicPr>
          <p:nvPr/>
        </p:nvPicPr>
        <p:blipFill>
          <a:blip r:embed="rId4"/>
          <a:stretch>
            <a:fillRect/>
          </a:stretch>
        </p:blipFill>
        <p:spPr>
          <a:xfrm>
            <a:off x="384859" y="987037"/>
            <a:ext cx="11364376" cy="5155485"/>
          </a:xfrm>
          <a:prstGeom prst="rect">
            <a:avLst/>
          </a:prstGeom>
        </p:spPr>
      </p:pic>
    </p:spTree>
    <p:extLst>
      <p:ext uri="{BB962C8B-B14F-4D97-AF65-F5344CB8AC3E}">
        <p14:creationId xmlns:p14="http://schemas.microsoft.com/office/powerpoint/2010/main" val="7918455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5" y="3429001"/>
            <a:ext cx="11078005" cy="683089"/>
          </a:xfrm>
        </p:spPr>
        <p:txBody>
          <a:bodyPr/>
          <a:lstStyle/>
          <a:p>
            <a:r>
              <a:rPr lang="en-US" sz="4000" dirty="0">
                <a:latin typeface="Segoe UI" panose="020B0502040204020203" pitchFamily="34" charset="0"/>
              </a:rPr>
              <a:t>Recommend a Solution for B2B Integration</a:t>
            </a:r>
          </a:p>
        </p:txBody>
      </p:sp>
      <p:pic>
        <p:nvPicPr>
          <p:cNvPr id="2" name="Graphic 1">
            <a:extLst>
              <a:ext uri="{FF2B5EF4-FFF2-40B4-BE49-F238E27FC236}">
                <a16:creationId xmlns:a16="http://schemas.microsoft.com/office/drawing/2014/main" id="{45BFAAF6-98F2-4F7D-90B3-62F04780CF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37229320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09557"/>
            <a:ext cx="11306469" cy="403079"/>
          </a:xfrm>
        </p:spPr>
        <p:txBody>
          <a:bodyPr/>
          <a:lstStyle/>
          <a:p>
            <a:r>
              <a:rPr lang="en-US" dirty="0">
                <a:latin typeface="Segoe UI" panose="020B0502040204020203" pitchFamily="34" charset="0"/>
              </a:rPr>
              <a:t>Azure Active Directory B2B</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2950" y="1706964"/>
            <a:ext cx="3778626" cy="3062377"/>
          </a:xfrm>
        </p:spPr>
        <p:txBody>
          <a:bodyPr/>
          <a:lstStyle/>
          <a:p>
            <a:r>
              <a:rPr lang="en-US" i="0" u="none" strike="noStrike" dirty="0">
                <a:effectLst/>
                <a:latin typeface="Segoe UI" panose="020B0502040204020203" pitchFamily="34" charset="0"/>
                <a:cs typeface="Segoe UI" panose="020B0502040204020203" pitchFamily="34" charset="0"/>
              </a:rPr>
              <a:t>Partners use their own identity management solution</a:t>
            </a:r>
          </a:p>
          <a:p>
            <a:endParaRPr lang="en-US" i="0" u="none" strike="noStrike" dirty="0">
              <a:effectLst/>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In</a:t>
            </a:r>
            <a:r>
              <a:rPr lang="en-US" i="0" u="none" strike="noStrike" dirty="0">
                <a:effectLst/>
                <a:latin typeface="Segoe UI" panose="020B0502040204020203" pitchFamily="34" charset="0"/>
                <a:cs typeface="Segoe UI" panose="020B0502040204020203" pitchFamily="34" charset="0"/>
              </a:rPr>
              <a:t>vite guest users with an invitation</a:t>
            </a:r>
          </a:p>
          <a:p>
            <a:endParaRPr lang="en-US"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8DAC25C-6303-437C-B937-F5AA5D6A900B}"/>
              </a:ext>
            </a:extLst>
          </p:cNvPr>
          <p:cNvPicPr>
            <a:picLocks noChangeAspect="1"/>
          </p:cNvPicPr>
          <p:nvPr/>
        </p:nvPicPr>
        <p:blipFill>
          <a:blip r:embed="rId3"/>
          <a:stretch>
            <a:fillRect/>
          </a:stretch>
        </p:blipFill>
        <p:spPr>
          <a:xfrm>
            <a:off x="8170176" y="766629"/>
            <a:ext cx="3579058" cy="5056062"/>
          </a:xfrm>
          <a:prstGeom prst="rect">
            <a:avLst/>
          </a:prstGeom>
        </p:spPr>
      </p:pic>
      <p:sp>
        <p:nvSpPr>
          <p:cNvPr id="2" name="TextBox 1">
            <a:extLst>
              <a:ext uri="{FF2B5EF4-FFF2-40B4-BE49-F238E27FC236}">
                <a16:creationId xmlns:a16="http://schemas.microsoft.com/office/drawing/2014/main" id="{C954E0A4-9417-476D-B7AA-EDECA3FC57BA}"/>
              </a:ext>
            </a:extLst>
          </p:cNvPr>
          <p:cNvSpPr txBox="1"/>
          <p:nvPr/>
        </p:nvSpPr>
        <p:spPr>
          <a:xfrm>
            <a:off x="285760" y="5987684"/>
            <a:ext cx="6301033"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4"/>
              </a:rPr>
              <a:t>What is guest user access in Azure Active Directory B2B?</a:t>
            </a:r>
            <a:endParaRPr lang="en-US" sz="16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36DBD3FC-32F3-46CC-BCA3-64FAE0193CD3}"/>
              </a:ext>
            </a:extLst>
          </p:cNvPr>
          <p:cNvPicPr>
            <a:picLocks noChangeAspect="1"/>
          </p:cNvPicPr>
          <p:nvPr/>
        </p:nvPicPr>
        <p:blipFill>
          <a:blip r:embed="rId5"/>
          <a:stretch>
            <a:fillRect/>
          </a:stretch>
        </p:blipFill>
        <p:spPr>
          <a:xfrm>
            <a:off x="4397499" y="3089834"/>
            <a:ext cx="3682084" cy="2702977"/>
          </a:xfrm>
          <a:prstGeom prst="rect">
            <a:avLst/>
          </a:prstGeom>
        </p:spPr>
      </p:pic>
    </p:spTree>
    <p:extLst>
      <p:ext uri="{BB962C8B-B14F-4D97-AF65-F5344CB8AC3E}">
        <p14:creationId xmlns:p14="http://schemas.microsoft.com/office/powerpoint/2010/main" val="38547791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Add Guest Users in the Azure AD Portal</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5614" y="1463959"/>
            <a:ext cx="5810395" cy="1677382"/>
          </a:xfrm>
        </p:spPr>
        <p:txBody>
          <a:bodyPr/>
          <a:lstStyle/>
          <a:p>
            <a:pPr>
              <a:spcBef>
                <a:spcPts val="0"/>
              </a:spcBef>
              <a:spcAft>
                <a:spcPts val="600"/>
              </a:spcAft>
            </a:pPr>
            <a:r>
              <a:rPr lang="en-US" sz="2200" b="1" dirty="0">
                <a:latin typeface="Segoe UI" panose="020B0502040204020203" pitchFamily="34" charset="0"/>
                <a:cs typeface="Segoe UI" panose="020B0502040204020203" pitchFamily="34" charset="0"/>
              </a:rPr>
              <a:t>Add guest users in the Azure portal</a:t>
            </a:r>
          </a:p>
          <a:p>
            <a:pPr marL="457200" indent="-457200">
              <a:spcBef>
                <a:spcPts val="0"/>
              </a:spcBef>
              <a:spcAft>
                <a:spcPts val="600"/>
              </a:spcAft>
              <a:buFont typeface="+mj-lt"/>
              <a:buAutoNum type="arabicPeriod"/>
            </a:pPr>
            <a:r>
              <a:rPr lang="en-US" sz="2200" dirty="0">
                <a:latin typeface="Segoe UI" panose="020B0502040204020203" pitchFamily="34" charset="0"/>
                <a:cs typeface="Segoe UI" panose="020B0502040204020203" pitchFamily="34" charset="0"/>
              </a:rPr>
              <a:t>Create a new guest user</a:t>
            </a:r>
          </a:p>
          <a:p>
            <a:pPr marL="457200" indent="-457200">
              <a:spcBef>
                <a:spcPts val="0"/>
              </a:spcBef>
              <a:spcAft>
                <a:spcPts val="600"/>
              </a:spcAft>
              <a:buFont typeface="+mj-lt"/>
              <a:buAutoNum type="arabicPeriod"/>
            </a:pPr>
            <a:r>
              <a:rPr lang="en-US" sz="2200" dirty="0">
                <a:latin typeface="Segoe UI" panose="020B0502040204020203" pitchFamily="34" charset="0"/>
                <a:cs typeface="Segoe UI" panose="020B0502040204020203" pitchFamily="34" charset="0"/>
              </a:rPr>
              <a:t>The guest user receives </a:t>
            </a:r>
          </a:p>
          <a:p>
            <a:pPr marL="457200" indent="-457200">
              <a:spcBef>
                <a:spcPts val="0"/>
              </a:spcBef>
              <a:spcAft>
                <a:spcPts val="600"/>
              </a:spcAft>
              <a:buFont typeface="+mj-lt"/>
              <a:buAutoNum type="arabicPeriod"/>
            </a:pPr>
            <a:r>
              <a:rPr lang="en-US" sz="2200" dirty="0">
                <a:latin typeface="Segoe UI" panose="020B0502040204020203" pitchFamily="34" charset="0"/>
                <a:cs typeface="Segoe UI" panose="020B0502040204020203" pitchFamily="34" charset="0"/>
              </a:rPr>
              <a:t>Guest users assigned to app or group</a:t>
            </a:r>
          </a:p>
        </p:txBody>
      </p:sp>
      <p:pic>
        <p:nvPicPr>
          <p:cNvPr id="3" name="Picture 2">
            <a:extLst>
              <a:ext uri="{FF2B5EF4-FFF2-40B4-BE49-F238E27FC236}">
                <a16:creationId xmlns:a16="http://schemas.microsoft.com/office/drawing/2014/main" id="{6D7E913F-F4EA-4A60-A90D-0EF07E23EF0B}"/>
              </a:ext>
            </a:extLst>
          </p:cNvPr>
          <p:cNvPicPr>
            <a:picLocks noChangeAspect="1"/>
          </p:cNvPicPr>
          <p:nvPr/>
        </p:nvPicPr>
        <p:blipFill>
          <a:blip r:embed="rId3"/>
          <a:stretch>
            <a:fillRect/>
          </a:stretch>
        </p:blipFill>
        <p:spPr>
          <a:xfrm>
            <a:off x="6867936" y="1322040"/>
            <a:ext cx="4587494" cy="1961221"/>
          </a:xfrm>
          <a:prstGeom prst="rect">
            <a:avLst/>
          </a:prstGeom>
        </p:spPr>
      </p:pic>
      <p:pic>
        <p:nvPicPr>
          <p:cNvPr id="5" name="Picture 4">
            <a:extLst>
              <a:ext uri="{FF2B5EF4-FFF2-40B4-BE49-F238E27FC236}">
                <a16:creationId xmlns:a16="http://schemas.microsoft.com/office/drawing/2014/main" id="{60C34414-BD55-4142-94B9-BB52113755C1}"/>
              </a:ext>
            </a:extLst>
          </p:cNvPr>
          <p:cNvPicPr>
            <a:picLocks noChangeAspect="1"/>
          </p:cNvPicPr>
          <p:nvPr/>
        </p:nvPicPr>
        <p:blipFill>
          <a:blip r:embed="rId4"/>
          <a:stretch>
            <a:fillRect/>
          </a:stretch>
        </p:blipFill>
        <p:spPr>
          <a:xfrm>
            <a:off x="6908800" y="3795823"/>
            <a:ext cx="4505766" cy="2527464"/>
          </a:xfrm>
          <a:prstGeom prst="rect">
            <a:avLst/>
          </a:prstGeom>
        </p:spPr>
      </p:pic>
      <p:sp>
        <p:nvSpPr>
          <p:cNvPr id="9" name="TextBox 8">
            <a:extLst>
              <a:ext uri="{FF2B5EF4-FFF2-40B4-BE49-F238E27FC236}">
                <a16:creationId xmlns:a16="http://schemas.microsoft.com/office/drawing/2014/main" id="{1AD52395-AF45-49DE-B011-01983CBAA8C9}"/>
              </a:ext>
            </a:extLst>
          </p:cNvPr>
          <p:cNvSpPr txBox="1"/>
          <p:nvPr/>
        </p:nvSpPr>
        <p:spPr>
          <a:xfrm>
            <a:off x="395614" y="4050217"/>
            <a:ext cx="5371680" cy="2200602"/>
          </a:xfrm>
          <a:prstGeom prst="rect">
            <a:avLst/>
          </a:prstGeom>
          <a:noFill/>
        </p:spPr>
        <p:txBody>
          <a:bodyPr wrap="square">
            <a:spAutoFit/>
          </a:bodyPr>
          <a:lstStyle/>
          <a:p>
            <a:r>
              <a:rPr lang="en-US" sz="2200" b="1" dirty="0">
                <a:cs typeface="Segoe UI Light" panose="020B0502040204020203" pitchFamily="34" charset="0"/>
              </a:rPr>
              <a:t>Allow application/group owners to manage their guest users</a:t>
            </a:r>
          </a:p>
          <a:p>
            <a:pPr marL="336145" indent="-336145">
              <a:spcAft>
                <a:spcPts val="600"/>
              </a:spcAft>
              <a:buFont typeface="Arial" panose="020B0604020202020204" pitchFamily="34" charset="0"/>
              <a:buChar char="•"/>
            </a:pPr>
            <a:r>
              <a:rPr lang="en-US" sz="2200" dirty="0">
                <a:cs typeface="Segoe UI Light" panose="020B0502040204020203" pitchFamily="34" charset="0"/>
              </a:rPr>
              <a:t>Administrators – self-service app and group management</a:t>
            </a:r>
          </a:p>
          <a:p>
            <a:pPr marL="336145" indent="-336145">
              <a:buFont typeface="Arial" panose="020B0604020202020204" pitchFamily="34" charset="0"/>
              <a:buChar char="•"/>
            </a:pPr>
            <a:r>
              <a:rPr lang="en-US" sz="2200" dirty="0">
                <a:cs typeface="Segoe UI Light" panose="020B0502040204020203" pitchFamily="34" charset="0"/>
              </a:rPr>
              <a:t>Non-administrators – Use Access Panel to add guest users</a:t>
            </a:r>
          </a:p>
        </p:txBody>
      </p:sp>
    </p:spTree>
    <p:extLst>
      <p:ext uri="{BB962C8B-B14F-4D97-AF65-F5344CB8AC3E}">
        <p14:creationId xmlns:p14="http://schemas.microsoft.com/office/powerpoint/2010/main" val="31256207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500064"/>
            <a:ext cx="11306469" cy="403079"/>
          </a:xfrm>
        </p:spPr>
        <p:txBody>
          <a:bodyPr/>
          <a:lstStyle/>
          <a:p>
            <a:r>
              <a:rPr lang="en-US" dirty="0">
                <a:latin typeface="+mn-lt"/>
                <a:cs typeface="Segoe UI Light" panose="020B0502040204020203" pitchFamily="34" charset="0"/>
              </a:rPr>
              <a:t>Integrate with Identity Providers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2767" y="4657300"/>
            <a:ext cx="3208665" cy="830997"/>
          </a:xfrm>
        </p:spPr>
        <p:txBody>
          <a:bodyPr/>
          <a:lstStyle/>
          <a:p>
            <a:r>
              <a:rPr lang="en-US" dirty="0">
                <a:latin typeface="+mn-lt"/>
                <a:cs typeface="Segoe UI Light" panose="020B0502040204020203" pitchFamily="34" charset="0"/>
              </a:rPr>
              <a:t>Create a Self-Service Sign-Up User Flow</a:t>
            </a:r>
          </a:p>
        </p:txBody>
      </p:sp>
      <p:pic>
        <p:nvPicPr>
          <p:cNvPr id="3" name="Picture 2">
            <a:extLst>
              <a:ext uri="{FF2B5EF4-FFF2-40B4-BE49-F238E27FC236}">
                <a16:creationId xmlns:a16="http://schemas.microsoft.com/office/drawing/2014/main" id="{20B3AAAF-15B2-46E2-ACA1-E2C0FE440295}"/>
              </a:ext>
            </a:extLst>
          </p:cNvPr>
          <p:cNvPicPr>
            <a:picLocks noChangeAspect="1"/>
          </p:cNvPicPr>
          <p:nvPr/>
        </p:nvPicPr>
        <p:blipFill>
          <a:blip r:embed="rId3"/>
          <a:stretch>
            <a:fillRect/>
          </a:stretch>
        </p:blipFill>
        <p:spPr>
          <a:xfrm>
            <a:off x="5313602" y="1115607"/>
            <a:ext cx="4989833" cy="2451209"/>
          </a:xfrm>
          <a:prstGeom prst="rect">
            <a:avLst/>
          </a:prstGeom>
        </p:spPr>
      </p:pic>
      <p:pic>
        <p:nvPicPr>
          <p:cNvPr id="5" name="Picture 4">
            <a:extLst>
              <a:ext uri="{FF2B5EF4-FFF2-40B4-BE49-F238E27FC236}">
                <a16:creationId xmlns:a16="http://schemas.microsoft.com/office/drawing/2014/main" id="{0998062D-EE5E-4EE1-A2D7-8148528EA8BE}"/>
              </a:ext>
            </a:extLst>
          </p:cNvPr>
          <p:cNvPicPr>
            <a:picLocks noChangeAspect="1"/>
          </p:cNvPicPr>
          <p:nvPr/>
        </p:nvPicPr>
        <p:blipFill>
          <a:blip r:embed="rId4"/>
          <a:stretch>
            <a:fillRect/>
          </a:stretch>
        </p:blipFill>
        <p:spPr>
          <a:xfrm>
            <a:off x="5313602" y="3829129"/>
            <a:ext cx="6012579" cy="2615692"/>
          </a:xfrm>
          <a:prstGeom prst="rect">
            <a:avLst/>
          </a:prstGeom>
        </p:spPr>
      </p:pic>
      <p:sp>
        <p:nvSpPr>
          <p:cNvPr id="9" name="TextBox 8">
            <a:extLst>
              <a:ext uri="{FF2B5EF4-FFF2-40B4-BE49-F238E27FC236}">
                <a16:creationId xmlns:a16="http://schemas.microsoft.com/office/drawing/2014/main" id="{AB894E03-D817-4404-A746-D03D8CCC7FB0}"/>
              </a:ext>
            </a:extLst>
          </p:cNvPr>
          <p:cNvSpPr txBox="1"/>
          <p:nvPr/>
        </p:nvSpPr>
        <p:spPr>
          <a:xfrm>
            <a:off x="442766" y="1803818"/>
            <a:ext cx="3305857" cy="830997"/>
          </a:xfrm>
          <a:prstGeom prst="rect">
            <a:avLst/>
          </a:prstGeom>
          <a:noFill/>
        </p:spPr>
        <p:txBody>
          <a:bodyPr wrap="square">
            <a:spAutoFit/>
          </a:bodyPr>
          <a:lstStyle/>
          <a:p>
            <a:r>
              <a:rPr lang="en-US" sz="2400" dirty="0">
                <a:cs typeface="Segoe UI Light" panose="020B0502040204020203" pitchFamily="34" charset="0"/>
              </a:rPr>
              <a:t>Set up </a:t>
            </a:r>
            <a:r>
              <a:rPr lang="en-US" sz="2400" dirty="0">
                <a:cs typeface="Segoe UI Light" panose="020B0502040204020203" pitchFamily="34" charset="0"/>
                <a:hlinkClick r:id="rId5"/>
              </a:rPr>
              <a:t>Federation</a:t>
            </a:r>
            <a:r>
              <a:rPr lang="en-US" sz="2400" dirty="0">
                <a:cs typeface="Segoe UI Light" panose="020B0502040204020203" pitchFamily="34" charset="0"/>
              </a:rPr>
              <a:t> with Identity Providers</a:t>
            </a:r>
          </a:p>
        </p:txBody>
      </p:sp>
      <p:cxnSp>
        <p:nvCxnSpPr>
          <p:cNvPr id="8" name="Straight Arrow Connector 7">
            <a:extLst>
              <a:ext uri="{FF2B5EF4-FFF2-40B4-BE49-F238E27FC236}">
                <a16:creationId xmlns:a16="http://schemas.microsoft.com/office/drawing/2014/main" id="{A5E000EE-3639-4CFD-A9FB-5D9777AAE5DA}"/>
              </a:ext>
            </a:extLst>
          </p:cNvPr>
          <p:cNvCxnSpPr>
            <a:cxnSpLocks/>
          </p:cNvCxnSpPr>
          <p:nvPr/>
        </p:nvCxnSpPr>
        <p:spPr>
          <a:xfrm flipV="1">
            <a:off x="3168383" y="2211148"/>
            <a:ext cx="1959429" cy="185417"/>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B979684-78EB-4CEA-8510-E89CA3FB7E4A}"/>
              </a:ext>
            </a:extLst>
          </p:cNvPr>
          <p:cNvCxnSpPr>
            <a:cxnSpLocks/>
          </p:cNvCxnSpPr>
          <p:nvPr/>
        </p:nvCxnSpPr>
        <p:spPr>
          <a:xfrm>
            <a:off x="2976282" y="5136975"/>
            <a:ext cx="2193365" cy="140249"/>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1889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2713666"/>
            <a:ext cx="11137768" cy="1786065"/>
          </a:xfrm>
        </p:spPr>
        <p:txBody>
          <a:bodyPr/>
          <a:lstStyle/>
          <a:p>
            <a:r>
              <a:rPr lang="en-US" sz="4000" dirty="0">
                <a:latin typeface="Segoe UI" panose="020B0502040204020203" pitchFamily="34" charset="0"/>
              </a:rPr>
              <a:t>Recommend a Hierarchical Structure for Management Groups, Subscriptions, and Resource Groups</a:t>
            </a:r>
          </a:p>
        </p:txBody>
      </p:sp>
      <p:pic>
        <p:nvPicPr>
          <p:cNvPr id="2" name="Graphic 1">
            <a:extLst>
              <a:ext uri="{FF2B5EF4-FFF2-40B4-BE49-F238E27FC236}">
                <a16:creationId xmlns:a16="http://schemas.microsoft.com/office/drawing/2014/main" id="{F6686A9C-35B5-4A2C-981D-E7F69C94A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17016877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91148" y="433339"/>
            <a:ext cx="11306469" cy="403079"/>
          </a:xfrm>
          <a:noFill/>
        </p:spPr>
        <p:txBody>
          <a:bodyPr/>
          <a:lstStyle/>
          <a:p>
            <a:r>
              <a:rPr lang="en-US" dirty="0">
                <a:solidFill>
                  <a:schemeClr val="tx1">
                    <a:lumMod val="75000"/>
                    <a:lumOff val="25000"/>
                  </a:schemeClr>
                </a:solidFill>
                <a:latin typeface="Segoe UI" panose="020B0502040204020203" pitchFamily="34" charset="0"/>
              </a:rPr>
              <a:t>Hierarchy of Management Groups and Subscriptions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6468" y="2359586"/>
            <a:ext cx="5314477" cy="3062954"/>
          </a:xfrm>
        </p:spPr>
        <p:txBody>
          <a:bodyPr/>
          <a:lstStyle/>
          <a:p>
            <a:r>
              <a:rPr lang="en-US" b="1" dirty="0">
                <a:latin typeface="Segoe UI" panose="020B0502040204020203" pitchFamily="34" charset="0"/>
                <a:cs typeface="Segoe UI" panose="020B0502040204020203" pitchFamily="34" charset="0"/>
              </a:rPr>
              <a:t>Facts about management groups: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10,000 / Subscriptions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7 levels (including root)</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1 or many </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Single hierarchy</a:t>
            </a:r>
          </a:p>
          <a:p>
            <a:endParaRPr lang="en-US" sz="3137" dirty="0">
              <a:latin typeface="Segoe UI Light" panose="020B0502040204020203" pitchFamily="34" charset="0"/>
              <a:cs typeface="Segoe UI Light" panose="020B0502040204020203" pitchFamily="34" charset="0"/>
            </a:endParaRPr>
          </a:p>
        </p:txBody>
      </p:sp>
      <p:pic>
        <p:nvPicPr>
          <p:cNvPr id="3" name="Picture 2">
            <a:hlinkClick r:id="rId3"/>
            <a:extLst>
              <a:ext uri="{FF2B5EF4-FFF2-40B4-BE49-F238E27FC236}">
                <a16:creationId xmlns:a16="http://schemas.microsoft.com/office/drawing/2014/main" id="{8575579B-8FDF-4515-8439-E70D6514360E}"/>
              </a:ext>
            </a:extLst>
          </p:cNvPr>
          <p:cNvPicPr>
            <a:picLocks noChangeAspect="1"/>
          </p:cNvPicPr>
          <p:nvPr/>
        </p:nvPicPr>
        <p:blipFill>
          <a:blip r:embed="rId4"/>
          <a:stretch>
            <a:fillRect/>
          </a:stretch>
        </p:blipFill>
        <p:spPr>
          <a:xfrm>
            <a:off x="4921932" y="1620732"/>
            <a:ext cx="7270068" cy="4485632"/>
          </a:xfrm>
          <a:prstGeom prst="rect">
            <a:avLst/>
          </a:prstGeom>
        </p:spPr>
      </p:pic>
    </p:spTree>
    <p:extLst>
      <p:ext uri="{BB962C8B-B14F-4D97-AF65-F5344CB8AC3E}">
        <p14:creationId xmlns:p14="http://schemas.microsoft.com/office/powerpoint/2010/main" val="38123703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Root Management Group</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5613" y="1634154"/>
            <a:ext cx="10547272" cy="3961854"/>
          </a:xfrm>
        </p:spPr>
        <p:txBody>
          <a:bodyPr/>
          <a:lstStyle/>
          <a:p>
            <a:pPr marL="342900" indent="-342900">
              <a:spcAft>
                <a:spcPts val="1176"/>
              </a:spcAft>
              <a:buFont typeface="Arial" panose="020B0604020202020204" pitchFamily="34" charset="0"/>
              <a:buChar char="•"/>
            </a:pPr>
            <a:r>
              <a:rPr lang="en-US" b="0" i="0" u="none" strike="noStrike" dirty="0">
                <a:effectLst/>
                <a:latin typeface="+mn-lt"/>
                <a:cs typeface="Segoe UI Light" panose="020B0502040204020203" pitchFamily="34" charset="0"/>
              </a:rPr>
              <a:t>Default ID: Azure Active Directory ID</a:t>
            </a:r>
          </a:p>
          <a:p>
            <a:pPr marL="342900" indent="-342900">
              <a:spcAft>
                <a:spcPts val="1176"/>
              </a:spcAft>
              <a:buFont typeface="Arial" panose="020B0604020202020204" pitchFamily="34" charset="0"/>
              <a:buChar char="•"/>
            </a:pPr>
            <a:r>
              <a:rPr lang="en-US" b="1" i="0" u="none" strike="noStrike" dirty="0">
                <a:effectLst/>
                <a:latin typeface="+mn-lt"/>
                <a:cs typeface="Segoe UI Light" panose="020B0502040204020203" pitchFamily="34" charset="0"/>
              </a:rPr>
              <a:t>Owner</a:t>
            </a:r>
            <a:r>
              <a:rPr lang="en-US" b="0" i="0" u="none" strike="noStrike" dirty="0">
                <a:effectLst/>
                <a:latin typeface="+mn-lt"/>
                <a:cs typeface="Segoe UI Light" panose="020B0502040204020203" pitchFamily="34" charset="0"/>
              </a:rPr>
              <a:t> or </a:t>
            </a:r>
            <a:r>
              <a:rPr lang="en-US" b="1" i="0" u="none" strike="noStrike" dirty="0">
                <a:effectLst/>
                <a:latin typeface="+mn-lt"/>
                <a:cs typeface="Segoe UI Light" panose="020B0502040204020203" pitchFamily="34" charset="0"/>
              </a:rPr>
              <a:t>Contributor </a:t>
            </a:r>
          </a:p>
          <a:p>
            <a:pPr marL="342900" indent="-342900">
              <a:spcAft>
                <a:spcPts val="1176"/>
              </a:spcAft>
              <a:buFont typeface="Arial" panose="020B0604020202020204" pitchFamily="34" charset="0"/>
              <a:buChar char="•"/>
            </a:pPr>
            <a:r>
              <a:rPr lang="en-US" b="0" i="0" u="none" strike="noStrike" dirty="0">
                <a:effectLst/>
                <a:latin typeface="+mn-lt"/>
                <a:cs typeface="Segoe UI Light" panose="020B0502040204020203" pitchFamily="34" charset="0"/>
              </a:rPr>
              <a:t>Cannot be moved or deleted</a:t>
            </a:r>
          </a:p>
          <a:p>
            <a:pPr marL="342900" indent="-342900">
              <a:spcAft>
                <a:spcPts val="1176"/>
              </a:spcAft>
              <a:buFont typeface="Arial" panose="020B0604020202020204" pitchFamily="34" charset="0"/>
              <a:buChar char="•"/>
            </a:pPr>
            <a:r>
              <a:rPr lang="en-US" b="0" i="0" u="none" strike="noStrike" dirty="0">
                <a:effectLst/>
                <a:latin typeface="+mn-lt"/>
                <a:cs typeface="Segoe UI Light" panose="020B0502040204020203" pitchFamily="34" charset="0"/>
              </a:rPr>
              <a:t>All resources in the directory fold up to the root management group</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Default group for new subscriptions</a:t>
            </a:r>
            <a:r>
              <a:rPr lang="en-US" b="0" i="0" u="none" strike="noStrike" dirty="0">
                <a:effectLst/>
                <a:latin typeface="+mn-lt"/>
                <a:cs typeface="Segoe UI Light" panose="020B0502040204020203" pitchFamily="34" charset="0"/>
              </a:rPr>
              <a:t>.</a:t>
            </a:r>
          </a:p>
          <a:p>
            <a:pPr marL="342900" indent="-342900">
              <a:spcAft>
                <a:spcPts val="1176"/>
              </a:spcAft>
              <a:buFont typeface="Arial" panose="020B0604020202020204" pitchFamily="34" charset="0"/>
              <a:buChar char="•"/>
            </a:pPr>
            <a:r>
              <a:rPr lang="en-US" b="0" i="0" u="none" strike="noStrike" dirty="0">
                <a:effectLst/>
                <a:latin typeface="+mn-lt"/>
                <a:cs typeface="Segoe UI Light" panose="020B0502040204020203" pitchFamily="34" charset="0"/>
              </a:rPr>
              <a:t>Can be seen by all customers</a:t>
            </a:r>
          </a:p>
          <a:p>
            <a:pPr>
              <a:spcAft>
                <a:spcPts val="1176"/>
              </a:spcAft>
            </a:pPr>
            <a:endParaRPr lang="en-US" sz="2745"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D2106ADF-5EBC-44B8-992D-51F3E0456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8130" y="5332420"/>
            <a:ext cx="904755" cy="904755"/>
          </a:xfrm>
          <a:prstGeom prst="rect">
            <a:avLst/>
          </a:prstGeom>
        </p:spPr>
      </p:pic>
      <p:sp>
        <p:nvSpPr>
          <p:cNvPr id="6" name="TextBox 5">
            <a:extLst>
              <a:ext uri="{FF2B5EF4-FFF2-40B4-BE49-F238E27FC236}">
                <a16:creationId xmlns:a16="http://schemas.microsoft.com/office/drawing/2014/main" id="{6AA4D19C-C3EA-4326-8814-234ADB4CCACC}"/>
              </a:ext>
            </a:extLst>
          </p:cNvPr>
          <p:cNvSpPr txBox="1"/>
          <p:nvPr/>
        </p:nvSpPr>
        <p:spPr>
          <a:xfrm>
            <a:off x="469862" y="6109473"/>
            <a:ext cx="6556188" cy="341632"/>
          </a:xfrm>
          <a:prstGeom prst="rect">
            <a:avLst/>
          </a:prstGeom>
          <a:noFill/>
        </p:spPr>
        <p:txBody>
          <a:bodyPr wrap="square">
            <a:spAutoFit/>
          </a:bodyPr>
          <a:lstStyle/>
          <a:p>
            <a:pPr>
              <a:lnSpc>
                <a:spcPct val="90000"/>
              </a:lnSpc>
              <a:spcAft>
                <a:spcPts val="600"/>
              </a:spcAft>
            </a:pPr>
            <a:r>
              <a:rPr lang="en-US" sz="1800" dirty="0">
                <a:gradFill>
                  <a:gsLst>
                    <a:gs pos="2917">
                      <a:schemeClr val="tx1"/>
                    </a:gs>
                    <a:gs pos="30000">
                      <a:schemeClr val="tx1"/>
                    </a:gs>
                  </a:gsLst>
                  <a:lin ang="5400000" scaled="0"/>
                </a:gradFill>
              </a:rPr>
              <a:t>See: </a:t>
            </a:r>
            <a:r>
              <a:rPr lang="en-US" sz="1800" dirty="0">
                <a:gradFill>
                  <a:gsLst>
                    <a:gs pos="2917">
                      <a:schemeClr val="tx1"/>
                    </a:gs>
                    <a:gs pos="30000">
                      <a:schemeClr val="tx1"/>
                    </a:gs>
                  </a:gsLst>
                  <a:lin ang="5400000" scaled="0"/>
                </a:gradFill>
                <a:hlinkClick r:id="rId5"/>
              </a:rPr>
              <a:t>Root management group for each directory</a:t>
            </a: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296561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Tips for Identity and Access Management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208412"/>
            <a:ext cx="9384447" cy="5131405"/>
          </a:xfrm>
        </p:spPr>
        <p:txBody>
          <a:bodyPr/>
          <a:lstStyle/>
          <a:p>
            <a:pPr>
              <a:spcAft>
                <a:spcPts val="1176"/>
              </a:spcAft>
            </a:pPr>
            <a:r>
              <a:rPr lang="en-US" sz="2000" dirty="0">
                <a:latin typeface="Segoe UI" panose="020B0502040204020203" pitchFamily="34" charset="0"/>
                <a:cs typeface="Segoe UI" panose="020B0502040204020203" pitchFamily="34" charset="0"/>
              </a:rPr>
              <a:t>This lesson covers the following tips for </a:t>
            </a:r>
            <a:r>
              <a:rPr lang="en-US" sz="2000" dirty="0">
                <a:latin typeface="Segoe UI" panose="020B0502040204020203" pitchFamily="34" charset="0"/>
                <a:cs typeface="Segoe UI" panose="020B0502040204020203" pitchFamily="34" charset="0"/>
                <a:hlinkClick r:id="rId3"/>
              </a:rPr>
              <a:t>identity and access management</a:t>
            </a:r>
            <a:r>
              <a:rPr lang="en-US" sz="2000" dirty="0">
                <a:latin typeface="Segoe UI" panose="020B0502040204020203" pitchFamily="34" charset="0"/>
                <a:cs typeface="Segoe UI" panose="020B0502040204020203" pitchFamily="34" charset="0"/>
              </a:rPr>
              <a:t>:</a:t>
            </a:r>
          </a:p>
          <a:p>
            <a:pPr marL="342900" indent="-342900">
              <a:spcAft>
                <a:spcPts val="1176"/>
              </a:spcAft>
              <a:buFont typeface="Arial" panose="020B0604020202020204" pitchFamily="34" charset="0"/>
              <a:buChar char="•"/>
            </a:pPr>
            <a:r>
              <a:rPr lang="en-US" sz="2000" b="1" dirty="0">
                <a:latin typeface="Segoe UI" panose="020B0502040204020203" pitchFamily="34" charset="0"/>
                <a:cs typeface="Segoe UI" panose="020B0502040204020203" pitchFamily="34" charset="0"/>
              </a:rPr>
              <a:t>Single Enterprise Directory</a:t>
            </a:r>
          </a:p>
          <a:p>
            <a:pPr marL="342900" indent="-342900">
              <a:spcAft>
                <a:spcPts val="1176"/>
              </a:spcAft>
              <a:buFont typeface="Arial" panose="020B0604020202020204" pitchFamily="34" charset="0"/>
              <a:buChar char="•"/>
            </a:pPr>
            <a:r>
              <a:rPr lang="en-US" sz="2000" b="1" dirty="0">
                <a:latin typeface="Segoe UI" panose="020B0502040204020203" pitchFamily="34" charset="0"/>
                <a:cs typeface="Segoe UI" panose="020B0502040204020203" pitchFamily="34" charset="0"/>
              </a:rPr>
              <a:t>Synchronize Identity Systems</a:t>
            </a:r>
          </a:p>
          <a:p>
            <a:pPr marL="342900" indent="-342900">
              <a:spcAft>
                <a:spcPts val="1176"/>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Use </a:t>
            </a:r>
            <a:r>
              <a:rPr lang="en-US" sz="2000" b="1" dirty="0">
                <a:latin typeface="Segoe UI" panose="020B0502040204020203" pitchFamily="34" charset="0"/>
                <a:cs typeface="Segoe UI" panose="020B0502040204020203" pitchFamily="34" charset="0"/>
              </a:rPr>
              <a:t>Cloud Provider Identity Source </a:t>
            </a:r>
            <a:r>
              <a:rPr lang="en-US" sz="2000" dirty="0">
                <a:latin typeface="Segoe UI" panose="020B0502040204020203" pitchFamily="34" charset="0"/>
                <a:cs typeface="Segoe UI" panose="020B0502040204020203" pitchFamily="34" charset="0"/>
              </a:rPr>
              <a:t>for Third Parties</a:t>
            </a:r>
          </a:p>
          <a:p>
            <a:pPr marL="342900" indent="-342900">
              <a:spcAft>
                <a:spcPts val="1176"/>
              </a:spcAft>
              <a:buFont typeface="Arial" panose="020B0604020202020204" pitchFamily="34" charset="0"/>
              <a:buChar char="•"/>
            </a:pPr>
            <a:r>
              <a:rPr lang="en-US" sz="2000" i="1" dirty="0">
                <a:latin typeface="Segoe UI" panose="020B0502040204020203" pitchFamily="34" charset="0"/>
                <a:cs typeface="Segoe UI" panose="020B0502040204020203" pitchFamily="34" charset="0"/>
              </a:rPr>
              <a:t>Passwordless</a:t>
            </a:r>
            <a:r>
              <a:rPr lang="en-US" sz="2000" dirty="0">
                <a:latin typeface="Segoe UI" panose="020B0502040204020203" pitchFamily="34" charset="0"/>
                <a:cs typeface="Segoe UI" panose="020B0502040204020203" pitchFamily="34" charset="0"/>
              </a:rPr>
              <a:t>, or </a:t>
            </a:r>
            <a:r>
              <a:rPr lang="en-US" sz="2000" b="1" dirty="0">
                <a:latin typeface="Segoe UI" panose="020B0502040204020203" pitchFamily="34" charset="0"/>
                <a:cs typeface="Segoe UI" panose="020B0502040204020203" pitchFamily="34" charset="0"/>
              </a:rPr>
              <a:t>Multi-Factor Authentication </a:t>
            </a:r>
            <a:r>
              <a:rPr lang="en-US" sz="2000" dirty="0">
                <a:latin typeface="Segoe UI" panose="020B0502040204020203" pitchFamily="34" charset="0"/>
                <a:cs typeface="Segoe UI" panose="020B0502040204020203" pitchFamily="34" charset="0"/>
              </a:rPr>
              <a:t>for Admins</a:t>
            </a:r>
          </a:p>
          <a:p>
            <a:pPr marL="342900" indent="-342900">
              <a:spcAft>
                <a:spcPts val="1176"/>
              </a:spcAft>
              <a:buFont typeface="Arial" panose="020B0604020202020204" pitchFamily="34" charset="0"/>
              <a:buChar char="•"/>
            </a:pPr>
            <a:r>
              <a:rPr lang="en-US" sz="2000" b="1" dirty="0">
                <a:latin typeface="Segoe UI" panose="020B0502040204020203" pitchFamily="34" charset="0"/>
                <a:cs typeface="Segoe UI" panose="020B0502040204020203" pitchFamily="34" charset="0"/>
              </a:rPr>
              <a:t>Block Legacy Authentication</a:t>
            </a:r>
          </a:p>
          <a:p>
            <a:pPr marL="342900" indent="-342900">
              <a:spcAft>
                <a:spcPts val="1176"/>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Don’t Synchronize On-Premises Admin Accounts to Cloud Identity Providers</a:t>
            </a:r>
          </a:p>
          <a:p>
            <a:pPr marL="342900" indent="-342900">
              <a:spcAft>
                <a:spcPts val="1176"/>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Use </a:t>
            </a:r>
            <a:r>
              <a:rPr lang="en-US" sz="2000" b="1" dirty="0">
                <a:latin typeface="Segoe UI" panose="020B0502040204020203" pitchFamily="34" charset="0"/>
                <a:cs typeface="Segoe UI" panose="020B0502040204020203" pitchFamily="34" charset="0"/>
              </a:rPr>
              <a:t>Modern Password Protection Offerings</a:t>
            </a:r>
          </a:p>
          <a:p>
            <a:pPr marL="342900" indent="-342900">
              <a:spcAft>
                <a:spcPts val="1176"/>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Use </a:t>
            </a:r>
            <a:r>
              <a:rPr lang="en-US" sz="2000" b="1" dirty="0">
                <a:latin typeface="Segoe UI" panose="020B0502040204020203" pitchFamily="34" charset="0"/>
                <a:cs typeface="Segoe UI" panose="020B0502040204020203" pitchFamily="34" charset="0"/>
              </a:rPr>
              <a:t>Cross-Platform Credential Management</a:t>
            </a:r>
          </a:p>
          <a:p>
            <a:pPr>
              <a:spcAft>
                <a:spcPts val="1176"/>
              </a:spcAft>
            </a:pPr>
            <a:endParaRPr lang="en-US" dirty="0">
              <a:latin typeface="Segoe UI" panose="020B0502040204020203" pitchFamily="34" charset="0"/>
              <a:cs typeface="Segoe UI" panose="020B0502040204020203" pitchFamily="34" charset="0"/>
            </a:endParaRPr>
          </a:p>
        </p:txBody>
      </p:sp>
      <p:pic>
        <p:nvPicPr>
          <p:cNvPr id="2" name="Graphic 1">
            <a:extLst>
              <a:ext uri="{FF2B5EF4-FFF2-40B4-BE49-F238E27FC236}">
                <a16:creationId xmlns:a16="http://schemas.microsoft.com/office/drawing/2014/main" id="{31C878AC-037A-46AB-A322-1A32377F3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4325" y="5524459"/>
            <a:ext cx="884990" cy="884990"/>
          </a:xfrm>
          <a:prstGeom prst="rect">
            <a:avLst/>
          </a:prstGeom>
        </p:spPr>
      </p:pic>
    </p:spTree>
    <p:extLst>
      <p:ext uri="{BB962C8B-B14F-4D97-AF65-F5344CB8AC3E}">
        <p14:creationId xmlns:p14="http://schemas.microsoft.com/office/powerpoint/2010/main" val="238872960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21020" y="491084"/>
            <a:ext cx="11306469" cy="403079"/>
          </a:xfrm>
        </p:spPr>
        <p:txBody>
          <a:bodyPr/>
          <a:lstStyle/>
          <a:p>
            <a:r>
              <a:rPr lang="en-US" dirty="0">
                <a:latin typeface="+mn-lt"/>
                <a:cs typeface="Segoe UI Light" panose="020B0502040204020203" pitchFamily="34" charset="0"/>
              </a:rPr>
              <a:t>Management Group Access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1020" y="1082914"/>
            <a:ext cx="10705190" cy="1456809"/>
          </a:xfrm>
        </p:spPr>
        <p:txBody>
          <a:bodyPr/>
          <a:lstStyle/>
          <a:p>
            <a:pPr marL="342900" indent="-342900">
              <a:buFont typeface="Arial" panose="020B0604020202020204" pitchFamily="34" charset="0"/>
              <a:buChar char="•"/>
            </a:pPr>
            <a:r>
              <a:rPr lang="en-US" dirty="0">
                <a:latin typeface="+mn-lt"/>
                <a:cs typeface="Segoe UI Light" panose="020B0502040204020203" pitchFamily="34" charset="0"/>
              </a:rPr>
              <a:t>RBAC</a:t>
            </a:r>
          </a:p>
          <a:p>
            <a:pPr marL="342900" indent="-342900">
              <a:buFont typeface="Arial" panose="020B0604020202020204" pitchFamily="34" charset="0"/>
              <a:buChar char="•"/>
            </a:pPr>
            <a:r>
              <a:rPr lang="en-US" dirty="0">
                <a:latin typeface="+mn-lt"/>
                <a:cs typeface="Segoe UI Light" panose="020B0502040204020203" pitchFamily="34" charset="0"/>
              </a:rPr>
              <a:t>Hierarchical permissions </a:t>
            </a:r>
          </a:p>
          <a:p>
            <a:pPr marL="342900" indent="-342900">
              <a:buFont typeface="Arial" panose="020B0604020202020204" pitchFamily="34" charset="0"/>
              <a:buChar char="•"/>
            </a:pPr>
            <a:r>
              <a:rPr lang="en-US" dirty="0">
                <a:latin typeface="+mn-lt"/>
                <a:cs typeface="Segoe UI Light" panose="020B0502040204020203" pitchFamily="34" charset="0"/>
              </a:rPr>
              <a:t>Any RBAC role can be assigned to a management group</a:t>
            </a:r>
          </a:p>
        </p:txBody>
      </p:sp>
      <p:pic>
        <p:nvPicPr>
          <p:cNvPr id="6" name="Picture 5">
            <a:hlinkClick r:id="rId3"/>
            <a:extLst>
              <a:ext uri="{FF2B5EF4-FFF2-40B4-BE49-F238E27FC236}">
                <a16:creationId xmlns:a16="http://schemas.microsoft.com/office/drawing/2014/main" id="{6790CB0D-6681-4E49-A3BE-28CFD470B279}"/>
              </a:ext>
            </a:extLst>
          </p:cNvPr>
          <p:cNvPicPr>
            <a:picLocks noChangeAspect="1"/>
          </p:cNvPicPr>
          <p:nvPr/>
        </p:nvPicPr>
        <p:blipFill>
          <a:blip r:embed="rId4"/>
          <a:stretch>
            <a:fillRect/>
          </a:stretch>
        </p:blipFill>
        <p:spPr>
          <a:xfrm>
            <a:off x="772032" y="2668710"/>
            <a:ext cx="9005640" cy="3924088"/>
          </a:xfrm>
          <a:prstGeom prst="rect">
            <a:avLst/>
          </a:prstGeom>
        </p:spPr>
      </p:pic>
    </p:spTree>
    <p:extLst>
      <p:ext uri="{BB962C8B-B14F-4D97-AF65-F5344CB8AC3E}">
        <p14:creationId xmlns:p14="http://schemas.microsoft.com/office/powerpoint/2010/main" val="37833386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pPr>
              <a:spcAft>
                <a:spcPts val="588"/>
              </a:spcAft>
            </a:pPr>
            <a:r>
              <a:rPr lang="en-US" dirty="0">
                <a:latin typeface="Segoe UI" panose="020B0502040204020203" pitchFamily="34" charset="0"/>
              </a:rPr>
              <a:t>Custom RBAC Role Definition and Assignment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245709"/>
            <a:ext cx="7111710" cy="5165517"/>
          </a:xfrm>
        </p:spPr>
        <p:txBody>
          <a:bodyPr/>
          <a:lstStyle/>
          <a:p>
            <a:pPr>
              <a:spcAft>
                <a:spcPts val="3000"/>
              </a:spcAft>
            </a:pPr>
            <a:r>
              <a:rPr lang="en-US" sz="2200" b="1" dirty="0">
                <a:latin typeface="+mn-lt"/>
                <a:cs typeface="Segoe UI Light" panose="020B0502040204020203" pitchFamily="34" charset="0"/>
              </a:rPr>
              <a:t>Scenario</a:t>
            </a:r>
            <a:r>
              <a:rPr lang="en-US" sz="2200" b="0" i="0" u="none" strike="noStrike" dirty="0">
                <a:effectLst/>
                <a:latin typeface="+mn-lt"/>
                <a:cs typeface="Segoe UI Light" panose="020B0502040204020203" pitchFamily="34" charset="0"/>
              </a:rPr>
              <a:t>: A custom role defined on the Marketing management group. </a:t>
            </a:r>
          </a:p>
          <a:p>
            <a:pPr marL="342900" indent="-342900">
              <a:spcAft>
                <a:spcPts val="1200"/>
              </a:spcAft>
              <a:buFont typeface="Arial" panose="020B0604020202020204" pitchFamily="34" charset="0"/>
              <a:buChar char="•"/>
            </a:pPr>
            <a:r>
              <a:rPr lang="en-US" sz="2000" b="0" i="0" u="none" strike="noStrike" dirty="0">
                <a:effectLst/>
                <a:latin typeface="+mn-lt"/>
                <a:cs typeface="Segoe UI Light" panose="020B0502040204020203" pitchFamily="34" charset="0"/>
              </a:rPr>
              <a:t>The custom role is then assigned on two free trial subscriptions</a:t>
            </a:r>
          </a:p>
          <a:p>
            <a:pPr marL="342900" indent="-342900">
              <a:spcAft>
                <a:spcPts val="1200"/>
              </a:spcAft>
              <a:buFont typeface="Arial" panose="020B0604020202020204" pitchFamily="34" charset="0"/>
              <a:buChar char="•"/>
            </a:pPr>
            <a:r>
              <a:rPr lang="en-US" sz="2000" b="0" i="0" u="none" strike="noStrike" dirty="0">
                <a:effectLst/>
                <a:latin typeface="+mn-lt"/>
                <a:cs typeface="Segoe UI Light" panose="020B0502040204020203" pitchFamily="34" charset="0"/>
              </a:rPr>
              <a:t>Attempt to move one of those subscriptions to be a child of the Production management group</a:t>
            </a:r>
          </a:p>
          <a:p>
            <a:pPr marL="342900" indent="-342900">
              <a:spcAft>
                <a:spcPts val="1200"/>
              </a:spcAft>
              <a:buFont typeface="Arial" panose="020B0604020202020204" pitchFamily="34" charset="0"/>
              <a:buChar char="•"/>
            </a:pPr>
            <a:r>
              <a:rPr lang="en-US" sz="2000" b="0" i="0" u="none" strike="noStrike" dirty="0">
                <a:effectLst/>
                <a:latin typeface="+mn-lt"/>
                <a:cs typeface="Segoe UI Light" panose="020B0502040204020203" pitchFamily="34" charset="0"/>
              </a:rPr>
              <a:t>The move breaks the path from subscription role assignment to the Marketing management group role definition </a:t>
            </a:r>
          </a:p>
          <a:p>
            <a:pPr marL="342900" indent="-342900">
              <a:spcAft>
                <a:spcPts val="3600"/>
              </a:spcAft>
              <a:buFont typeface="Arial" panose="020B0604020202020204" pitchFamily="34" charset="0"/>
              <a:buChar char="•"/>
            </a:pPr>
            <a:r>
              <a:rPr lang="en-US" sz="2000" dirty="0">
                <a:latin typeface="+mn-lt"/>
                <a:cs typeface="Segoe UI Light" panose="020B0502040204020203" pitchFamily="34" charset="0"/>
              </a:rPr>
              <a:t>Y</a:t>
            </a:r>
            <a:r>
              <a:rPr lang="en-US" sz="2000" b="0" i="0" u="none" strike="noStrike" dirty="0">
                <a:effectLst/>
                <a:latin typeface="+mn-lt"/>
                <a:cs typeface="Segoe UI Light" panose="020B0502040204020203" pitchFamily="34" charset="0"/>
              </a:rPr>
              <a:t>ou'll receive an error saying the move isn't allowed since it will break this relationship</a:t>
            </a:r>
          </a:p>
          <a:p>
            <a:r>
              <a:rPr lang="en-US" b="1" dirty="0">
                <a:latin typeface="+mn-lt"/>
                <a:cs typeface="Segoe UI Light" panose="020B0502040204020203" pitchFamily="34" charset="0"/>
              </a:rPr>
              <a:t>What are the options for fixing this scenario?</a:t>
            </a:r>
          </a:p>
        </p:txBody>
      </p:sp>
      <p:pic>
        <p:nvPicPr>
          <p:cNvPr id="5" name="Picture 4">
            <a:extLst>
              <a:ext uri="{FF2B5EF4-FFF2-40B4-BE49-F238E27FC236}">
                <a16:creationId xmlns:a16="http://schemas.microsoft.com/office/drawing/2014/main" id="{9969B646-DA64-48AC-89DC-7F28D7B6FB22}"/>
              </a:ext>
            </a:extLst>
          </p:cNvPr>
          <p:cNvPicPr>
            <a:picLocks noChangeAspect="1"/>
          </p:cNvPicPr>
          <p:nvPr/>
        </p:nvPicPr>
        <p:blipFill>
          <a:blip r:embed="rId3"/>
          <a:stretch>
            <a:fillRect/>
          </a:stretch>
        </p:blipFill>
        <p:spPr>
          <a:xfrm>
            <a:off x="7686990" y="1732221"/>
            <a:ext cx="4174371" cy="3731888"/>
          </a:xfrm>
          <a:prstGeom prst="rect">
            <a:avLst/>
          </a:prstGeom>
        </p:spPr>
      </p:pic>
    </p:spTree>
    <p:extLst>
      <p:ext uri="{BB962C8B-B14F-4D97-AF65-F5344CB8AC3E}">
        <p14:creationId xmlns:p14="http://schemas.microsoft.com/office/powerpoint/2010/main" val="255077308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88390" y="3093939"/>
            <a:ext cx="11306469" cy="455481"/>
          </a:xfrm>
        </p:spPr>
        <p:txBody>
          <a:bodyPr/>
          <a:lstStyle/>
          <a:p>
            <a:r>
              <a:rPr lang="en-US" sz="4400" dirty="0">
                <a:latin typeface="Segoe UI" panose="020B0502040204020203" pitchFamily="34" charset="0"/>
              </a:rPr>
              <a:t>Lab</a:t>
            </a:r>
            <a:endParaRPr lang="en-US" sz="4800" spc="0" dirty="0">
              <a:latin typeface="Segoe UI" panose="020B0502040204020203" pitchFamily="34" charset="0"/>
            </a:endParaRPr>
          </a:p>
        </p:txBody>
      </p:sp>
      <p:pic>
        <p:nvPicPr>
          <p:cNvPr id="2" name="Graphic 1">
            <a:extLst>
              <a:ext uri="{FF2B5EF4-FFF2-40B4-BE49-F238E27FC236}">
                <a16:creationId xmlns:a16="http://schemas.microsoft.com/office/drawing/2014/main" id="{30EFDE58-1A9D-4CFC-B947-570C18D3B1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315" y="5095587"/>
            <a:ext cx="1484230" cy="1484230"/>
          </a:xfrm>
          <a:prstGeom prst="rect">
            <a:avLst/>
          </a:prstGeom>
        </p:spPr>
      </p:pic>
    </p:spTree>
    <p:extLst>
      <p:ext uri="{BB962C8B-B14F-4D97-AF65-F5344CB8AC3E}">
        <p14:creationId xmlns:p14="http://schemas.microsoft.com/office/powerpoint/2010/main" val="165085850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721388"/>
            <a:ext cx="11341268" cy="680196"/>
          </a:xfrm>
        </p:spPr>
        <p:txBody>
          <a:bodyPr/>
          <a:lstStyle/>
          <a:p>
            <a:r>
              <a:rPr lang="en-US" dirty="0">
                <a:latin typeface="+mn-lt"/>
                <a:cs typeface="Segoe UI Light" panose="020B0502040204020203" pitchFamily="34" charset="0"/>
              </a:rPr>
              <a:t>Lab: Managing Azure AD Authentication and Authorization</a:t>
            </a:r>
            <a:r>
              <a:rPr lang="en-US" dirty="0">
                <a:latin typeface="+mn-lt"/>
              </a:rPr>
              <a:t>	</a:t>
            </a:r>
            <a:endParaRPr lang="en-US" sz="4000" dirty="0">
              <a:latin typeface="+mn-lt"/>
            </a:endParaRPr>
          </a:p>
        </p:txBody>
      </p:sp>
      <p:sp>
        <p:nvSpPr>
          <p:cNvPr id="5" name="TextBox 4">
            <a:extLst>
              <a:ext uri="{FF2B5EF4-FFF2-40B4-BE49-F238E27FC236}">
                <a16:creationId xmlns:a16="http://schemas.microsoft.com/office/drawing/2014/main" id="{D61CCCDE-A934-48E6-B0DA-5778FB35ABBA}"/>
              </a:ext>
            </a:extLst>
          </p:cNvPr>
          <p:cNvSpPr txBox="1"/>
          <p:nvPr/>
        </p:nvSpPr>
        <p:spPr>
          <a:xfrm>
            <a:off x="425366" y="1976936"/>
            <a:ext cx="9851051" cy="2031325"/>
          </a:xfrm>
          <a:prstGeom prst="rect">
            <a:avLst/>
          </a:prstGeom>
          <a:noFill/>
        </p:spPr>
        <p:txBody>
          <a:bodyPr wrap="square">
            <a:spAutoFit/>
          </a:bodyPr>
          <a:lstStyle/>
          <a:p>
            <a:pPr>
              <a:spcAft>
                <a:spcPts val="1176"/>
              </a:spcAft>
            </a:pPr>
            <a:r>
              <a:rPr lang="en-US" sz="2400" dirty="0">
                <a:cs typeface="Segoe UI Light" panose="020B0502040204020203" pitchFamily="34" charset="0"/>
              </a:rPr>
              <a:t>After completing this lab, you will be able to:</a:t>
            </a:r>
          </a:p>
          <a:p>
            <a:pPr marL="448193" indent="-448193">
              <a:spcAft>
                <a:spcPts val="1176"/>
              </a:spcAft>
              <a:buFont typeface="Arial" panose="020B0604020202020204" pitchFamily="34" charset="0"/>
              <a:buChar char="•"/>
            </a:pPr>
            <a:r>
              <a:rPr lang="en-US" sz="2400" dirty="0">
                <a:solidFill>
                  <a:srgbClr val="000000"/>
                </a:solidFill>
                <a:cs typeface="Segoe UI Light" panose="020B0502040204020203" pitchFamily="34" charset="0"/>
              </a:rPr>
              <a:t>Deploy an Azure VM hosting an AD DS domain controller</a:t>
            </a:r>
          </a:p>
          <a:p>
            <a:pPr marL="448193" indent="-448193">
              <a:spcAft>
                <a:spcPts val="1176"/>
              </a:spcAft>
              <a:buFont typeface="Arial" panose="020B0604020202020204" pitchFamily="34" charset="0"/>
              <a:buChar char="•"/>
            </a:pPr>
            <a:r>
              <a:rPr lang="en-US" sz="2400" dirty="0">
                <a:solidFill>
                  <a:srgbClr val="000000"/>
                </a:solidFill>
                <a:cs typeface="Segoe UI Light" panose="020B0502040204020203" pitchFamily="34" charset="0"/>
              </a:rPr>
              <a:t>Create and configure an Azure AD tenant</a:t>
            </a:r>
          </a:p>
          <a:p>
            <a:pPr marL="448193" indent="-448193">
              <a:spcAft>
                <a:spcPts val="1176"/>
              </a:spcAft>
              <a:buFont typeface="Arial" panose="020B0604020202020204" pitchFamily="34" charset="0"/>
              <a:buChar char="•"/>
            </a:pPr>
            <a:r>
              <a:rPr lang="en-US" sz="2400" dirty="0">
                <a:solidFill>
                  <a:srgbClr val="000000"/>
                </a:solidFill>
                <a:cs typeface="Segoe UI Light" panose="020B0502040204020203" pitchFamily="34" charset="0"/>
              </a:rPr>
              <a:t>Integrate an AD DS forest with an Azure AD tenant</a:t>
            </a:r>
          </a:p>
        </p:txBody>
      </p:sp>
      <p:pic>
        <p:nvPicPr>
          <p:cNvPr id="6" name="Picture 5">
            <a:extLst>
              <a:ext uri="{FF2B5EF4-FFF2-40B4-BE49-F238E27FC236}">
                <a16:creationId xmlns:a16="http://schemas.microsoft.com/office/drawing/2014/main" id="{3538477D-5307-4F11-82DB-B95D2CFA7997}"/>
              </a:ext>
            </a:extLst>
          </p:cNvPr>
          <p:cNvPicPr>
            <a:picLocks noChangeAspect="1"/>
          </p:cNvPicPr>
          <p:nvPr/>
        </p:nvPicPr>
        <p:blipFill>
          <a:blip r:embed="rId3"/>
          <a:stretch>
            <a:fillRect/>
          </a:stretch>
        </p:blipFill>
        <p:spPr>
          <a:xfrm>
            <a:off x="9954165" y="4442587"/>
            <a:ext cx="1389984" cy="1592690"/>
          </a:xfrm>
          <a:prstGeom prst="rect">
            <a:avLst/>
          </a:prstGeom>
        </p:spPr>
      </p:pic>
    </p:spTree>
    <p:extLst>
      <p:ext uri="{BB962C8B-B14F-4D97-AF65-F5344CB8AC3E}">
        <p14:creationId xmlns:p14="http://schemas.microsoft.com/office/powerpoint/2010/main" val="17386315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440494"/>
            <a:ext cx="11341268" cy="680196"/>
          </a:xfrm>
          <a:noFill/>
        </p:spPr>
        <p:txBody>
          <a:bodyPr/>
          <a:lstStyle/>
          <a:p>
            <a:r>
              <a:rPr lang="en-US" dirty="0">
                <a:latin typeface="Segoe UI" panose="020B0502040204020203" pitchFamily="34" charset="0"/>
              </a:rPr>
              <a:t>Single Enterprise Directory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511335"/>
            <a:ext cx="9636818" cy="2072362"/>
          </a:xfrm>
        </p:spPr>
        <p:txBody>
          <a:bodyPr/>
          <a:lstStyle/>
          <a:p>
            <a:pPr>
              <a:spcAft>
                <a:spcPts val="3000"/>
              </a:spcAft>
            </a:pPr>
            <a:r>
              <a:rPr lang="en-US" dirty="0">
                <a:latin typeface="Segoe UI" panose="020B0502040204020203" pitchFamily="34" charset="0"/>
                <a:cs typeface="Segoe UI" panose="020B0502040204020203" pitchFamily="34" charset="0"/>
              </a:rPr>
              <a:t>For managing identities of full-time employees and enterprise resources</a:t>
            </a:r>
          </a:p>
          <a:p>
            <a:pPr>
              <a:spcAft>
                <a:spcPts val="3000"/>
              </a:spcAft>
            </a:pPr>
            <a:r>
              <a:rPr lang="en-US" dirty="0">
                <a:latin typeface="Segoe UI" panose="020B0502040204020203" pitchFamily="34" charset="0"/>
                <a:cs typeface="Segoe UI" panose="020B0502040204020203" pitchFamily="34" charset="0"/>
              </a:rPr>
              <a:t>A single authoritative source for identities </a:t>
            </a:r>
          </a:p>
          <a:p>
            <a:pPr>
              <a:spcAft>
                <a:spcPts val="3000"/>
              </a:spcAft>
            </a:pPr>
            <a:r>
              <a:rPr lang="en-US" dirty="0">
                <a:latin typeface="Segoe UI" panose="020B0502040204020203" pitchFamily="34" charset="0"/>
                <a:cs typeface="Segoe UI" panose="020B0502040204020203" pitchFamily="34" charset="0"/>
              </a:rPr>
              <a:t>Designate a single Azure Active Directory (Azure AD) instance directory</a:t>
            </a:r>
          </a:p>
        </p:txBody>
      </p:sp>
      <p:pic>
        <p:nvPicPr>
          <p:cNvPr id="3" name="Graphic 2">
            <a:extLst>
              <a:ext uri="{FF2B5EF4-FFF2-40B4-BE49-F238E27FC236}">
                <a16:creationId xmlns:a16="http://schemas.microsoft.com/office/drawing/2014/main" id="{28ABD070-A3D1-4162-A3E1-515AE35319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7668" y="5709149"/>
            <a:ext cx="884990" cy="884990"/>
          </a:xfrm>
          <a:prstGeom prst="rect">
            <a:avLst/>
          </a:prstGeom>
        </p:spPr>
      </p:pic>
      <p:sp>
        <p:nvSpPr>
          <p:cNvPr id="4" name="TextBox 3">
            <a:hlinkClick r:id="rId5"/>
            <a:extLst>
              <a:ext uri="{FF2B5EF4-FFF2-40B4-BE49-F238E27FC236}">
                <a16:creationId xmlns:a16="http://schemas.microsoft.com/office/drawing/2014/main" id="{38F399F2-4411-46A7-951C-71EE931091D2}"/>
              </a:ext>
            </a:extLst>
          </p:cNvPr>
          <p:cNvSpPr txBox="1"/>
          <p:nvPr/>
        </p:nvSpPr>
        <p:spPr>
          <a:xfrm>
            <a:off x="3759209" y="5536128"/>
            <a:ext cx="4812008" cy="615516"/>
          </a:xfrm>
          <a:prstGeom prst="rect">
            <a:avLst/>
          </a:prstGeom>
          <a:solidFill>
            <a:schemeClr val="tx2">
              <a:lumMod val="75000"/>
            </a:schemeClr>
          </a:solidFill>
          <a:effectLst/>
        </p:spPr>
        <p:txBody>
          <a:bodyPr wrap="none" lIns="179285" tIns="143428" rIns="179285" bIns="143428" rtlCol="0">
            <a:spAutoFit/>
          </a:bodyPr>
          <a:lstStyle/>
          <a:p>
            <a:pPr>
              <a:lnSpc>
                <a:spcPct val="90000"/>
              </a:lnSpc>
              <a:spcAft>
                <a:spcPts val="588"/>
              </a:spcAft>
            </a:pPr>
            <a:r>
              <a:rPr lang="en-US" sz="2353" dirty="0">
                <a:solidFill>
                  <a:schemeClr val="bg1"/>
                </a:solidFill>
              </a:rPr>
              <a:t>Centralized Identity Management</a:t>
            </a:r>
          </a:p>
        </p:txBody>
      </p:sp>
    </p:spTree>
    <p:extLst>
      <p:ext uri="{BB962C8B-B14F-4D97-AF65-F5344CB8AC3E}">
        <p14:creationId xmlns:p14="http://schemas.microsoft.com/office/powerpoint/2010/main" val="4071793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77122" y="388247"/>
            <a:ext cx="11341268" cy="680196"/>
          </a:xfrm>
        </p:spPr>
        <p:txBody>
          <a:bodyPr/>
          <a:lstStyle/>
          <a:p>
            <a:r>
              <a:rPr lang="en-US" dirty="0">
                <a:latin typeface="Segoe UI" panose="020B0502040204020203" pitchFamily="34" charset="0"/>
              </a:rPr>
              <a:t>Synchronize Identity Systems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7662" y="1202115"/>
            <a:ext cx="10862501" cy="4903907"/>
          </a:xfrm>
        </p:spPr>
        <p:txBody>
          <a:bodyPr/>
          <a:lstStyle/>
          <a:p>
            <a:pPr>
              <a:spcAft>
                <a:spcPts val="2400"/>
              </a:spcAft>
            </a:pPr>
            <a:r>
              <a:rPr lang="en-US" dirty="0">
                <a:latin typeface="Segoe UI" panose="020B0502040204020203" pitchFamily="34" charset="0"/>
                <a:cs typeface="Segoe UI" panose="020B0502040204020203" pitchFamily="34" charset="0"/>
              </a:rPr>
              <a:t>Synchronize cloud identity with existing identity systems</a:t>
            </a:r>
          </a:p>
          <a:p>
            <a:pPr>
              <a:spcAft>
                <a:spcPts val="2400"/>
              </a:spcAft>
            </a:pPr>
            <a:r>
              <a:rPr lang="en-US" dirty="0">
                <a:latin typeface="Segoe UI" panose="020B0502040204020203" pitchFamily="34" charset="0"/>
                <a:cs typeface="Segoe UI" panose="020B0502040204020203" pitchFamily="34" charset="0"/>
              </a:rPr>
              <a:t>Consistency of identities across cloud and on-premises reduces human errors</a:t>
            </a:r>
          </a:p>
          <a:p>
            <a:pPr>
              <a:spcAft>
                <a:spcPts val="2400"/>
              </a:spcAft>
            </a:pPr>
            <a:r>
              <a:rPr lang="en-US" dirty="0">
                <a:latin typeface="Segoe UI" panose="020B0502040204020203" pitchFamily="34" charset="0"/>
                <a:cs typeface="Segoe UI" panose="020B0502040204020203" pitchFamily="34" charset="0"/>
              </a:rPr>
              <a:t>Teams managing resources in both environments need a consistent authoritative source</a:t>
            </a:r>
          </a:p>
          <a:p>
            <a:pPr>
              <a:spcAft>
                <a:spcPts val="2400"/>
              </a:spcAft>
            </a:pPr>
            <a:r>
              <a:rPr lang="en-US" dirty="0">
                <a:latin typeface="Segoe UI" panose="020B0502040204020203" pitchFamily="34" charset="0"/>
                <a:cs typeface="Segoe UI" panose="020B0502040204020203" pitchFamily="34" charset="0"/>
              </a:rPr>
              <a:t>For Azure, synchronize </a:t>
            </a:r>
            <a:r>
              <a:rPr lang="en-US" b="1" dirty="0">
                <a:latin typeface="Segoe UI" panose="020B0502040204020203" pitchFamily="34" charset="0"/>
                <a:cs typeface="Segoe UI" panose="020B0502040204020203" pitchFamily="34" charset="0"/>
              </a:rPr>
              <a:t>Azure AD </a:t>
            </a:r>
            <a:r>
              <a:rPr lang="en-US" dirty="0">
                <a:latin typeface="Segoe UI" panose="020B0502040204020203" pitchFamily="34" charset="0"/>
                <a:cs typeface="Segoe UI" panose="020B0502040204020203" pitchFamily="34" charset="0"/>
              </a:rPr>
              <a:t>with an existing authoritative on premises Active Directory using Azure AD connect </a:t>
            </a:r>
          </a:p>
          <a:p>
            <a:pPr marL="560241" lvl="1" indent="-336145">
              <a:spcAft>
                <a:spcPts val="24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Also required for </a:t>
            </a:r>
            <a:r>
              <a:rPr lang="en-US" sz="2400" b="1" dirty="0">
                <a:latin typeface="Segoe UI" panose="020B0502040204020203" pitchFamily="34" charset="0"/>
                <a:cs typeface="Segoe UI" panose="020B0502040204020203" pitchFamily="34" charset="0"/>
              </a:rPr>
              <a:t>Office 365 migration</a:t>
            </a:r>
          </a:p>
          <a:p>
            <a:pPr>
              <a:spcAft>
                <a:spcPts val="1176"/>
              </a:spcAft>
            </a:pPr>
            <a:endParaRPr lang="en-US" sz="28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7DAF1146-E03E-4500-AA94-304F5BF6CC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7668" y="5709149"/>
            <a:ext cx="884990" cy="884990"/>
          </a:xfrm>
          <a:prstGeom prst="rect">
            <a:avLst/>
          </a:prstGeom>
        </p:spPr>
      </p:pic>
      <p:sp>
        <p:nvSpPr>
          <p:cNvPr id="10" name="TextBox 9">
            <a:extLst>
              <a:ext uri="{FF2B5EF4-FFF2-40B4-BE49-F238E27FC236}">
                <a16:creationId xmlns:a16="http://schemas.microsoft.com/office/drawing/2014/main" id="{CD6E2001-8BD5-4944-9401-3FADFB4DE630}"/>
              </a:ext>
            </a:extLst>
          </p:cNvPr>
          <p:cNvSpPr txBox="1"/>
          <p:nvPr/>
        </p:nvSpPr>
        <p:spPr>
          <a:xfrm>
            <a:off x="508412" y="5870363"/>
            <a:ext cx="6557630" cy="369332"/>
          </a:xfrm>
          <a:prstGeom prst="rect">
            <a:avLst/>
          </a:prstGeom>
          <a:noFill/>
        </p:spPr>
        <p:txBody>
          <a:bodyPr wrap="square">
            <a:spAutoFit/>
          </a:bodyPr>
          <a:lstStyle/>
          <a:p>
            <a:r>
              <a:rPr lang="en-US" dirty="0"/>
              <a:t>See: </a:t>
            </a:r>
            <a:r>
              <a:rPr lang="en-US" dirty="0">
                <a:hlinkClick r:id="rId5"/>
              </a:rPr>
              <a:t>Turn on Conditional Access</a:t>
            </a:r>
            <a:endParaRPr lang="en-US" dirty="0"/>
          </a:p>
        </p:txBody>
      </p:sp>
    </p:spTree>
    <p:extLst>
      <p:ext uri="{BB962C8B-B14F-4D97-AF65-F5344CB8AC3E}">
        <p14:creationId xmlns:p14="http://schemas.microsoft.com/office/powerpoint/2010/main" val="776760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Block Legacy Authentication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4952" y="1157358"/>
            <a:ext cx="10070376" cy="5260414"/>
          </a:xfrm>
        </p:spPr>
        <p:txBody>
          <a:bodyPr/>
          <a:lstStyle/>
          <a:p>
            <a:pPr>
              <a:spcAft>
                <a:spcPts val="900"/>
              </a:spcAft>
            </a:pPr>
            <a:r>
              <a:rPr lang="en-US" sz="2000" b="1" dirty="0">
                <a:latin typeface="Segoe UI" panose="020B0502040204020203" pitchFamily="34" charset="0"/>
                <a:cs typeface="Segoe UI" panose="020B0502040204020203" pitchFamily="34" charset="0"/>
              </a:rPr>
              <a:t>Disable insecure legacy protocols for internet-facing services</a:t>
            </a:r>
            <a:endParaRPr lang="en-US" sz="2000" dirty="0">
              <a:latin typeface="Segoe UI" panose="020B0502040204020203" pitchFamily="34" charset="0"/>
              <a:cs typeface="Segoe UI" panose="020B0502040204020203" pitchFamily="34" charset="0"/>
            </a:endParaRP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Legacy authentication are </a:t>
            </a:r>
            <a:r>
              <a:rPr lang="en-US" sz="2000" b="1" dirty="0">
                <a:latin typeface="Segoe UI" panose="020B0502040204020203" pitchFamily="34" charset="0"/>
                <a:cs typeface="Segoe UI" panose="020B0502040204020203" pitchFamily="34" charset="0"/>
              </a:rPr>
              <a:t>password-centric</a:t>
            </a:r>
            <a:r>
              <a:rPr lang="en-US" sz="2000" dirty="0">
                <a:latin typeface="Segoe UI" panose="020B0502040204020203" pitchFamily="34" charset="0"/>
                <a:cs typeface="Segoe UI" panose="020B0502040204020203" pitchFamily="34" charset="0"/>
              </a:rPr>
              <a:t> and prime targets for password spraying, dictionary, or brute force attacks</a:t>
            </a: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Nearly 100% of all password spray attacks against Office 365 customers use legacy </a:t>
            </a:r>
            <a:r>
              <a:rPr lang="en-US" sz="2000" b="1" dirty="0">
                <a:latin typeface="Segoe UI" panose="020B0502040204020203" pitchFamily="34" charset="0"/>
                <a:cs typeface="Segoe UI" panose="020B0502040204020203" pitchFamily="34" charset="0"/>
              </a:rPr>
              <a:t>protocols</a:t>
            </a:r>
            <a:r>
              <a:rPr lang="en-US" sz="2000" dirty="0">
                <a:latin typeface="Segoe UI" panose="020B0502040204020203" pitchFamily="34" charset="0"/>
                <a:cs typeface="Segoe UI" panose="020B0502040204020203" pitchFamily="34" charset="0"/>
              </a:rPr>
              <a:t> </a:t>
            </a:r>
          </a:p>
          <a:p>
            <a:pPr marL="285750" indent="-28575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Legacy protocols lack account lockouts or back-off timers </a:t>
            </a:r>
          </a:p>
          <a:p>
            <a:pPr>
              <a:spcAft>
                <a:spcPts val="900"/>
              </a:spcAft>
            </a:pPr>
            <a:r>
              <a:rPr lang="en-US" sz="2000" b="1" dirty="0">
                <a:latin typeface="Segoe UI" panose="020B0502040204020203" pitchFamily="34" charset="0"/>
                <a:cs typeface="Segoe UI" panose="020B0502040204020203" pitchFamily="34" charset="0"/>
              </a:rPr>
              <a:t>For Azure and Azure AD-based accounts, configure Conditional Access to </a:t>
            </a:r>
            <a:r>
              <a:rPr lang="en-US" sz="2000" b="1" dirty="0">
                <a:latin typeface="Segoe UI" panose="020B0502040204020203" pitchFamily="34" charset="0"/>
                <a:cs typeface="Segoe UI" panose="020B0502040204020203" pitchFamily="34" charset="0"/>
                <a:hlinkClick r:id="rId3"/>
              </a:rPr>
              <a:t>block legacy protocols</a:t>
            </a:r>
            <a:r>
              <a:rPr lang="en-US" sz="2000" dirty="0">
                <a:latin typeface="Segoe UI" panose="020B0502040204020203" pitchFamily="34" charset="0"/>
                <a:cs typeface="Segoe UI" panose="020B0502040204020203" pitchFamily="34" charset="0"/>
              </a:rPr>
              <a:t>.</a:t>
            </a: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Use </a:t>
            </a:r>
            <a:r>
              <a:rPr lang="en-US" sz="2000" b="1" dirty="0">
                <a:latin typeface="Segoe UI" panose="020B0502040204020203" pitchFamily="34" charset="0"/>
                <a:cs typeface="Segoe UI" panose="020B0502040204020203" pitchFamily="34" charset="0"/>
              </a:rPr>
              <a:t>metrics and logging </a:t>
            </a:r>
            <a:r>
              <a:rPr lang="en-US" sz="2000" dirty="0">
                <a:latin typeface="Segoe UI" panose="020B0502040204020203" pitchFamily="34" charset="0"/>
                <a:cs typeface="Segoe UI" panose="020B0502040204020203" pitchFamily="34" charset="0"/>
              </a:rPr>
              <a:t>data provided by authentication providers to determine users authenticating using older clients </a:t>
            </a: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Disable </a:t>
            </a:r>
            <a:r>
              <a:rPr lang="en-US" sz="2000" b="1" dirty="0">
                <a:latin typeface="Segoe UI" panose="020B0502040204020203" pitchFamily="34" charset="0"/>
                <a:cs typeface="Segoe UI" panose="020B0502040204020203" pitchFamily="34" charset="0"/>
              </a:rPr>
              <a:t>low-level protocols </a:t>
            </a:r>
            <a:r>
              <a:rPr lang="en-US" sz="2000" dirty="0">
                <a:latin typeface="Segoe UI" panose="020B0502040204020203" pitchFamily="34" charset="0"/>
                <a:cs typeface="Segoe UI" panose="020B0502040204020203" pitchFamily="34" charset="0"/>
              </a:rPr>
              <a:t>not in use </a:t>
            </a:r>
          </a:p>
          <a:p>
            <a:pPr marL="285750" indent="-285750">
              <a:spcAft>
                <a:spcPts val="9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Provide ample notice and </a:t>
            </a:r>
            <a:r>
              <a:rPr lang="en-US" sz="2000" b="1" dirty="0">
                <a:latin typeface="Segoe UI" panose="020B0502040204020203" pitchFamily="34" charset="0"/>
                <a:cs typeface="Segoe UI" panose="020B0502040204020203" pitchFamily="34" charset="0"/>
              </a:rPr>
              <a:t>guidance to users </a:t>
            </a:r>
            <a:r>
              <a:rPr lang="en-US" sz="2000" dirty="0">
                <a:latin typeface="Segoe UI" panose="020B0502040204020203" pitchFamily="34" charset="0"/>
                <a:cs typeface="Segoe UI" panose="020B0502040204020203" pitchFamily="34" charset="0"/>
              </a:rPr>
              <a:t>ahead of upgrading from legacy authentication</a:t>
            </a:r>
            <a:endParaRPr lang="en-US" sz="32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8C8F58EE-0F84-427A-AF94-C37AE683E0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7668" y="5709149"/>
            <a:ext cx="884990" cy="884990"/>
          </a:xfrm>
          <a:prstGeom prst="rect">
            <a:avLst/>
          </a:prstGeom>
        </p:spPr>
      </p:pic>
    </p:spTree>
    <p:extLst>
      <p:ext uri="{BB962C8B-B14F-4D97-AF65-F5344CB8AC3E}">
        <p14:creationId xmlns:p14="http://schemas.microsoft.com/office/powerpoint/2010/main" val="600890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Don’t Synchronize On-Premises Admin Accounts to Cloud Identity Providers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0798" y="1817553"/>
            <a:ext cx="10984495" cy="3985706"/>
          </a:xfrm>
        </p:spPr>
        <p:txBody>
          <a:bodyPr/>
          <a:lstStyle/>
          <a:p>
            <a:pPr>
              <a:spcAft>
                <a:spcPts val="3000"/>
              </a:spcAft>
            </a:pPr>
            <a:r>
              <a:rPr lang="en-US" dirty="0">
                <a:latin typeface="Segoe UI" panose="020B0502040204020203" pitchFamily="34" charset="0"/>
                <a:cs typeface="Segoe UI" panose="020B0502040204020203" pitchFamily="34" charset="0"/>
              </a:rPr>
              <a:t>Don’t synchronize accounts with the highest privilege access to on-premises resources while synchronizing enterprise identity systems with cloud directories</a:t>
            </a:r>
          </a:p>
          <a:p>
            <a:pPr lvl="2">
              <a:spcAft>
                <a:spcPts val="3000"/>
              </a:spcAft>
            </a:pPr>
            <a:r>
              <a:rPr lang="en-US" sz="2400" b="1" dirty="0">
                <a:latin typeface="Segoe UI" panose="020B0502040204020203" pitchFamily="34" charset="0"/>
                <a:cs typeface="Segoe UI" panose="020B0502040204020203" pitchFamily="34" charset="0"/>
              </a:rPr>
              <a:t>Risk</a:t>
            </a:r>
            <a:r>
              <a:rPr lang="en-US" sz="2400" dirty="0">
                <a:latin typeface="Segoe UI" panose="020B0502040204020203" pitchFamily="34" charset="0"/>
                <a:cs typeface="Segoe UI" panose="020B0502040204020203" pitchFamily="34" charset="0"/>
              </a:rPr>
              <a:t>: Possible adversary gaining full control of on-premises assets following a successful compromise of a cloud account </a:t>
            </a:r>
          </a:p>
          <a:p>
            <a:pPr>
              <a:spcAft>
                <a:spcPts val="3000"/>
              </a:spcAft>
            </a:pPr>
            <a:r>
              <a:rPr lang="en-US" dirty="0">
                <a:latin typeface="Segoe UI" panose="020B0502040204020203" pitchFamily="34" charset="0"/>
                <a:cs typeface="Segoe UI" panose="020B0502040204020203" pitchFamily="34" charset="0"/>
              </a:rPr>
              <a:t>Don’t synchronize accounts to Azure AD that have high privileges in your existing Active Directory</a:t>
            </a:r>
          </a:p>
          <a:p>
            <a:pPr>
              <a:spcAft>
                <a:spcPts val="3000"/>
              </a:spcAft>
            </a:pPr>
            <a:r>
              <a:rPr lang="en-US" b="1" dirty="0">
                <a:latin typeface="Segoe UI" panose="020B0502040204020203" pitchFamily="34" charset="0"/>
                <a:cs typeface="Segoe UI" panose="020B0502040204020203" pitchFamily="34" charset="0"/>
              </a:rPr>
              <a:t>Note</a:t>
            </a:r>
            <a:r>
              <a:rPr lang="en-US" dirty="0">
                <a:latin typeface="Segoe UI" panose="020B0502040204020203" pitchFamily="34" charset="0"/>
                <a:cs typeface="Segoe UI" panose="020B0502040204020203" pitchFamily="34" charset="0"/>
              </a:rPr>
              <a:t>: Blocked by default in the Azure AD Connect configuration</a:t>
            </a:r>
          </a:p>
        </p:txBody>
      </p:sp>
      <p:pic>
        <p:nvPicPr>
          <p:cNvPr id="2" name="Graphic 1">
            <a:extLst>
              <a:ext uri="{FF2B5EF4-FFF2-40B4-BE49-F238E27FC236}">
                <a16:creationId xmlns:a16="http://schemas.microsoft.com/office/drawing/2014/main" id="{8C8F58EE-0F84-427A-AF94-C37AE683E0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7668" y="5709149"/>
            <a:ext cx="884990" cy="884990"/>
          </a:xfrm>
          <a:prstGeom prst="rect">
            <a:avLst/>
          </a:prstGeom>
        </p:spPr>
      </p:pic>
    </p:spTree>
    <p:extLst>
      <p:ext uri="{BB962C8B-B14F-4D97-AF65-F5344CB8AC3E}">
        <p14:creationId xmlns:p14="http://schemas.microsoft.com/office/powerpoint/2010/main" val="39750232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Segoe UI" panose="020B0502040204020203" pitchFamily="34" charset="0"/>
              </a:rPr>
              <a:t>Use Modern Password Protection Offerings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49532" y="1816954"/>
            <a:ext cx="10945997" cy="4278094"/>
          </a:xfrm>
        </p:spPr>
        <p:txBody>
          <a:bodyPr/>
          <a:lstStyle/>
          <a:p>
            <a:pPr>
              <a:spcAft>
                <a:spcPts val="3600"/>
              </a:spcAft>
            </a:pPr>
            <a:r>
              <a:rPr lang="en-US" dirty="0">
                <a:latin typeface="Segoe UI" panose="020B0502040204020203" pitchFamily="34" charset="0"/>
                <a:cs typeface="Segoe UI" panose="020B0502040204020203" pitchFamily="34" charset="0"/>
              </a:rPr>
              <a:t>Provide modern and effective protections for accounts that cannot go </a:t>
            </a:r>
            <a:r>
              <a:rPr lang="en-US" b="1" i="1" dirty="0" err="1">
                <a:latin typeface="Segoe UI" panose="020B0502040204020203" pitchFamily="34" charset="0"/>
                <a:cs typeface="Segoe UI" panose="020B0502040204020203" pitchFamily="34" charset="0"/>
              </a:rPr>
              <a:t>passwordless</a:t>
            </a:r>
            <a:endParaRPr lang="en-US" dirty="0">
              <a:latin typeface="Segoe UI" panose="020B0502040204020203" pitchFamily="34" charset="0"/>
              <a:cs typeface="Segoe UI" panose="020B0502040204020203" pitchFamily="34" charset="0"/>
            </a:endParaRPr>
          </a:p>
          <a:p>
            <a:pPr>
              <a:spcAft>
                <a:spcPts val="3600"/>
              </a:spcAft>
            </a:pPr>
            <a:r>
              <a:rPr lang="en-US" dirty="0">
                <a:latin typeface="Segoe UI" panose="020B0502040204020203" pitchFamily="34" charset="0"/>
                <a:cs typeface="Segoe UI" panose="020B0502040204020203" pitchFamily="34" charset="0"/>
              </a:rPr>
              <a:t>Cloud identity providers apply anomaly detection to proactively notify companies when passwords have been compromised</a:t>
            </a:r>
          </a:p>
          <a:p>
            <a:pPr>
              <a:spcAft>
                <a:spcPts val="3600"/>
              </a:spcAft>
            </a:pPr>
            <a:r>
              <a:rPr lang="en-US" dirty="0">
                <a:latin typeface="Segoe UI" panose="020B0502040204020203" pitchFamily="34" charset="0"/>
                <a:cs typeface="Segoe UI" panose="020B0502040204020203" pitchFamily="34" charset="0"/>
              </a:rPr>
              <a:t>Cloud identity providers validate whether a sign-in appears legitimate and not a malicious host</a:t>
            </a:r>
          </a:p>
          <a:p>
            <a:endParaRPr lang="en-US" sz="28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8C8F58EE-0F84-427A-AF94-C37AE683E0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7668" y="5709149"/>
            <a:ext cx="884990" cy="884990"/>
          </a:xfrm>
          <a:prstGeom prst="rect">
            <a:avLst/>
          </a:prstGeom>
        </p:spPr>
      </p:pic>
    </p:spTree>
    <p:extLst>
      <p:ext uri="{BB962C8B-B14F-4D97-AF65-F5344CB8AC3E}">
        <p14:creationId xmlns:p14="http://schemas.microsoft.com/office/powerpoint/2010/main" val="1718518711"/>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3898</Words>
  <Application>Microsoft Office PowerPoint</Application>
  <PresentationFormat>Widescreen</PresentationFormat>
  <Paragraphs>430</Paragraphs>
  <Slides>43</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&amp;quot</vt:lpstr>
      <vt:lpstr>Arial</vt:lpstr>
      <vt:lpstr>Calibri</vt:lpstr>
      <vt:lpstr>Consolas</vt:lpstr>
      <vt:lpstr>Segoe UI</vt:lpstr>
      <vt:lpstr>Segoe UI Light</vt:lpstr>
      <vt:lpstr>Segoe UI Semibold</vt:lpstr>
      <vt:lpstr>Wingdings</vt:lpstr>
      <vt:lpstr>Microsoft Azure Template</vt:lpstr>
      <vt:lpstr>Module 4: Design Authentication and Authorization</vt:lpstr>
      <vt:lpstr>Learning Objectives</vt:lpstr>
      <vt:lpstr>Tips for Identity and Access Management</vt:lpstr>
      <vt:lpstr>Tips for Identity and Access Management</vt:lpstr>
      <vt:lpstr>Single Enterprise Directory</vt:lpstr>
      <vt:lpstr>Synchronize Identity Systems</vt:lpstr>
      <vt:lpstr>Block Legacy Authentication</vt:lpstr>
      <vt:lpstr>Don’t Synchronize On-Premises Admin Accounts to Cloud Identity Providers</vt:lpstr>
      <vt:lpstr>Use Modern Password Protection Offerings</vt:lpstr>
      <vt:lpstr>Use Cross-Platform Credential Management</vt:lpstr>
      <vt:lpstr>Recommend a Solution for Multi-Factor Authentication</vt:lpstr>
      <vt:lpstr>Authentication vs Authorization</vt:lpstr>
      <vt:lpstr>Reasons for Multi-Factor Authentication</vt:lpstr>
      <vt:lpstr>How Multi-Factor Authentication Works</vt:lpstr>
      <vt:lpstr>Conditional Access</vt:lpstr>
      <vt:lpstr>Conditional Access and Azure Multi-Factor Authentication</vt:lpstr>
      <vt:lpstr>Plan for MFA Deployment</vt:lpstr>
      <vt:lpstr>Five Steps for Securing Identity Infrastructure</vt:lpstr>
      <vt:lpstr>Five Steps to Securing Identity Infrastructure</vt:lpstr>
      <vt:lpstr>Step 1 - Strengthen Credentials</vt:lpstr>
      <vt:lpstr>Step 2 - Reduce Attack Surface</vt:lpstr>
      <vt:lpstr>Step 3 - Automate Threat Response</vt:lpstr>
      <vt:lpstr>Step 4 - Utilize Cloud Intelligence</vt:lpstr>
      <vt:lpstr>Step 5 - Enable End-User Self Service</vt:lpstr>
      <vt:lpstr>Recommend a Solution for Single-Sign On (SSO)</vt:lpstr>
      <vt:lpstr>Azure Active Directory Seamless Single Sign-On (SSO)</vt:lpstr>
      <vt:lpstr>Considerations - Azure AD Seamless Single Sign-On</vt:lpstr>
      <vt:lpstr>Recommend a Solution for a Hybrid Identity</vt:lpstr>
      <vt:lpstr>Considerations - Multi-Factor Authentication for Hybrid Identity</vt:lpstr>
      <vt:lpstr>Hybrid Identity Decision Tree</vt:lpstr>
      <vt:lpstr>Authentication Architecture</vt:lpstr>
      <vt:lpstr>Comparing Authentication Methods</vt:lpstr>
      <vt:lpstr>Recommend a Solution for B2B Integration</vt:lpstr>
      <vt:lpstr>Azure Active Directory B2B</vt:lpstr>
      <vt:lpstr>Add Guest Users in the Azure AD Portal</vt:lpstr>
      <vt:lpstr>Integrate with Identity Providers</vt:lpstr>
      <vt:lpstr>Recommend a Hierarchical Structure for Management Groups, Subscriptions, and Resource Groups</vt:lpstr>
      <vt:lpstr>Hierarchy of Management Groups and Subscriptions</vt:lpstr>
      <vt:lpstr>Root Management Group</vt:lpstr>
      <vt:lpstr>Management Group Access</vt:lpstr>
      <vt:lpstr>Custom RBAC Role Definition and Assignment</vt:lpstr>
      <vt:lpstr>Lab</vt:lpstr>
      <vt:lpstr>Lab: Managing Azure AD Authentication and Authorization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2020-10-16T12:28:32Z</dcterms:created>
  <dcterms:modified xsi:type="dcterms:W3CDTF">2021-04-26T03:42:04Z</dcterms:modified>
</cp:coreProperties>
</file>